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1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5" r:id="rId36"/>
    <p:sldId id="296" r:id="rId37"/>
    <p:sldId id="297" r:id="rId38"/>
    <p:sldId id="298" r:id="rId39"/>
    <p:sldId id="300" r:id="rId40"/>
    <p:sldId id="289" r:id="rId41"/>
    <p:sldId id="290" r:id="rId42"/>
    <p:sldId id="291" r:id="rId43"/>
    <p:sldId id="292" r:id="rId44"/>
    <p:sldId id="293" r:id="rId45"/>
    <p:sldId id="294" r:id="rId46"/>
  </p:sldIdLst>
  <p:sldSz cx="18288000" cy="10287000"/>
  <p:notesSz cx="6858000" cy="9144000"/>
  <p:embeddedFontLst>
    <p:embeddedFont>
      <p:font typeface="Saira ExtraCondensed Bold" panose="020B0604020202020204" charset="0"/>
      <p:regular r:id="rId47"/>
    </p:embeddedFont>
    <p:embeddedFont>
      <p:font typeface="Saira Condensed" panose="020B0604020202020204" charset="0"/>
      <p:regular r:id="rId48"/>
    </p:embeddedFont>
    <p:embeddedFont>
      <p:font typeface="Saira Condensed Bold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6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0.sv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gi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15" r="15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953753" y="604587"/>
            <a:ext cx="12358640" cy="9086113"/>
          </a:xfrm>
          <a:custGeom>
            <a:avLst/>
            <a:gdLst/>
            <a:ahLst/>
            <a:cxnLst/>
            <a:rect l="l" t="t" r="r" b="b"/>
            <a:pathLst>
              <a:path w="12358640" h="9086113">
                <a:moveTo>
                  <a:pt x="0" y="0"/>
                </a:moveTo>
                <a:lnTo>
                  <a:pt x="12358640" y="0"/>
                </a:lnTo>
                <a:lnTo>
                  <a:pt x="12358640" y="9086113"/>
                </a:lnTo>
                <a:lnTo>
                  <a:pt x="0" y="908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8008" b="-1800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2953753" cy="1230841"/>
          </a:xfrm>
          <a:custGeom>
            <a:avLst/>
            <a:gdLst/>
            <a:ahLst/>
            <a:cxnLst/>
            <a:rect l="l" t="t" r="r" b="b"/>
            <a:pathLst>
              <a:path w="2953753" h="1230841">
                <a:moveTo>
                  <a:pt x="0" y="0"/>
                </a:moveTo>
                <a:lnTo>
                  <a:pt x="2953753" y="0"/>
                </a:lnTo>
                <a:lnTo>
                  <a:pt x="2953753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448" t="-11954" b="-26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77057" y="3027060"/>
            <a:ext cx="10972800" cy="374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61"/>
              </a:lnSpc>
            </a:pPr>
            <a:r>
              <a:rPr lang="en-US" sz="12616" dirty="0" err="1">
                <a:solidFill>
                  <a:srgbClr val="FFFFFF"/>
                </a:solidFill>
                <a:latin typeface="Saira ExtraCondensed Bold"/>
              </a:rPr>
              <a:t>KHOÁ</a:t>
            </a:r>
            <a:r>
              <a:rPr lang="en-US" sz="12616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2616" dirty="0" err="1">
                <a:solidFill>
                  <a:srgbClr val="FFFFFF"/>
                </a:solidFill>
                <a:latin typeface="Saira ExtraCondensed Bold"/>
              </a:rPr>
              <a:t>LUẬN</a:t>
            </a:r>
            <a:endParaRPr lang="en-US" sz="12616" dirty="0">
              <a:solidFill>
                <a:srgbClr val="FFFFFF"/>
              </a:solidFill>
              <a:latin typeface="Saira ExtraCondensed Bold"/>
            </a:endParaRPr>
          </a:p>
          <a:p>
            <a:pPr algn="ctr">
              <a:lnSpc>
                <a:spcPts val="14761"/>
              </a:lnSpc>
            </a:pPr>
            <a:r>
              <a:rPr lang="en-US" sz="12616" dirty="0" err="1">
                <a:solidFill>
                  <a:srgbClr val="FFFFFF"/>
                </a:solidFill>
                <a:latin typeface="Saira ExtraCondensed Bold"/>
              </a:rPr>
              <a:t>TỐT</a:t>
            </a:r>
            <a:r>
              <a:rPr lang="en-US" sz="12616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2616" dirty="0" err="1">
                <a:solidFill>
                  <a:srgbClr val="FFFFFF"/>
                </a:solidFill>
                <a:latin typeface="Saira ExtraCondensed Bold"/>
              </a:rPr>
              <a:t>NGHIỆP</a:t>
            </a:r>
            <a:endParaRPr lang="en-US" sz="12616" dirty="0">
              <a:solidFill>
                <a:srgbClr val="FFFFFF"/>
              </a:solidFill>
              <a:latin typeface="Saira Extra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8305" y="7050883"/>
            <a:ext cx="11010305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sz="3962" spc="554" dirty="0">
                <a:solidFill>
                  <a:srgbClr val="FFFFFF"/>
                </a:solidFill>
                <a:latin typeface="Saira Condensed"/>
              </a:rPr>
              <a:t>THIẾT KẾ MÔ HÌNH THU THẬP DỮ LIỆU </a:t>
            </a:r>
            <a:endParaRPr lang="en-US" sz="3962" spc="554" dirty="0" smtClean="0">
              <a:solidFill>
                <a:srgbClr val="FFFFFF"/>
              </a:solidFill>
              <a:latin typeface="Saira Condensed"/>
            </a:endParaRPr>
          </a:p>
          <a:p>
            <a:pPr algn="ctr">
              <a:lnSpc>
                <a:spcPts val="5229"/>
              </a:lnSpc>
            </a:pPr>
            <a:r>
              <a:rPr lang="en-US" sz="3962" spc="554" dirty="0" smtClean="0">
                <a:solidFill>
                  <a:srgbClr val="FFFFFF"/>
                </a:solidFill>
                <a:latin typeface="Saira Condensed"/>
              </a:rPr>
              <a:t>BỘ </a:t>
            </a:r>
            <a:r>
              <a:rPr lang="en-US" sz="3962" spc="554" dirty="0">
                <a:solidFill>
                  <a:srgbClr val="FFFFFF"/>
                </a:solidFill>
                <a:latin typeface="Saira Condensed"/>
              </a:rPr>
              <a:t>HOÀ LƯỚI NĂNG LƯỢNG MẶT TRỜI VÀ </a:t>
            </a:r>
            <a:endParaRPr lang="en-US" sz="3962" spc="554" dirty="0" smtClean="0">
              <a:solidFill>
                <a:srgbClr val="FFFFFF"/>
              </a:solidFill>
              <a:latin typeface="Saira Condensed"/>
            </a:endParaRPr>
          </a:p>
          <a:p>
            <a:pPr algn="ctr">
              <a:lnSpc>
                <a:spcPts val="5229"/>
              </a:lnSpc>
            </a:pPr>
            <a:r>
              <a:rPr lang="en-US" sz="3962" spc="554" dirty="0" smtClean="0">
                <a:solidFill>
                  <a:srgbClr val="FFFFFF"/>
                </a:solidFill>
                <a:latin typeface="Saira Condensed"/>
              </a:rPr>
              <a:t>ỨNG </a:t>
            </a:r>
            <a:r>
              <a:rPr lang="en-US" sz="3962" spc="554" dirty="0">
                <a:solidFill>
                  <a:srgbClr val="FFFFFF"/>
                </a:solidFill>
                <a:latin typeface="Saira Condensed"/>
              </a:rPr>
              <a:t>DỤNG IOT GIÁM SÁT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7600" y="1801321"/>
            <a:ext cx="10972800" cy="374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281" spc="319" dirty="0">
                <a:solidFill>
                  <a:srgbClr val="FFFFFF"/>
                </a:solidFill>
                <a:latin typeface="Saira Condensed Bold"/>
              </a:rPr>
              <a:t>GVHD: </a:t>
            </a:r>
            <a:r>
              <a:rPr lang="en-US" sz="2281" spc="319" dirty="0" err="1">
                <a:solidFill>
                  <a:srgbClr val="FFFFFF"/>
                </a:solidFill>
                <a:latin typeface="Saira Condensed Bold"/>
              </a:rPr>
              <a:t>THS</a:t>
            </a:r>
            <a:r>
              <a:rPr lang="en-US" sz="2281" spc="319" dirty="0">
                <a:solidFill>
                  <a:srgbClr val="FFFFFF"/>
                </a:solidFill>
                <a:latin typeface="Saira Condensed Bold"/>
              </a:rPr>
              <a:t>. </a:t>
            </a:r>
            <a:r>
              <a:rPr lang="en-US" sz="2281" spc="319" dirty="0" err="1">
                <a:solidFill>
                  <a:srgbClr val="FFFFFF"/>
                </a:solidFill>
                <a:latin typeface="Saira Condensed Bold"/>
              </a:rPr>
              <a:t>NGUYỄN</a:t>
            </a:r>
            <a:r>
              <a:rPr lang="en-US" sz="2281" spc="319" dirty="0">
                <a:solidFill>
                  <a:srgbClr val="FFFFFF"/>
                </a:solidFill>
                <a:latin typeface="Saira Condensed Bold"/>
              </a:rPr>
              <a:t> HOÀI PHONG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647828" cy="7051535"/>
            <a:chOff x="0" y="0"/>
            <a:chExt cx="2014243" cy="18571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4243" cy="1857194"/>
            </a:xfrm>
            <a:custGeom>
              <a:avLst/>
              <a:gdLst/>
              <a:ahLst/>
              <a:cxnLst/>
              <a:rect l="l" t="t" r="r" b="b"/>
              <a:pathLst>
                <a:path w="2014243" h="1857194">
                  <a:moveTo>
                    <a:pt x="0" y="0"/>
                  </a:moveTo>
                  <a:lnTo>
                    <a:pt x="2014243" y="0"/>
                  </a:lnTo>
                  <a:lnTo>
                    <a:pt x="2014243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0482" y="1253306"/>
            <a:ext cx="7027304" cy="5319279"/>
          </a:xfrm>
          <a:custGeom>
            <a:avLst/>
            <a:gdLst/>
            <a:ahLst/>
            <a:cxnLst/>
            <a:rect l="l" t="t" r="r" b="b"/>
            <a:pathLst>
              <a:path w="7027304" h="5319279">
                <a:moveTo>
                  <a:pt x="0" y="0"/>
                </a:moveTo>
                <a:lnTo>
                  <a:pt x="7027304" y="0"/>
                </a:lnTo>
                <a:lnTo>
                  <a:pt x="7027304" y="5319279"/>
                </a:lnTo>
                <a:lnTo>
                  <a:pt x="0" y="531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11472" y="1028700"/>
            <a:ext cx="7647828" cy="7051535"/>
            <a:chOff x="0" y="0"/>
            <a:chExt cx="2014243" cy="1857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4243" cy="1857194"/>
            </a:xfrm>
            <a:custGeom>
              <a:avLst/>
              <a:gdLst/>
              <a:ahLst/>
              <a:cxnLst/>
              <a:rect l="l" t="t" r="r" b="b"/>
              <a:pathLst>
                <a:path w="2014243" h="1857194">
                  <a:moveTo>
                    <a:pt x="0" y="0"/>
                  </a:moveTo>
                  <a:lnTo>
                    <a:pt x="2014243" y="0"/>
                  </a:lnTo>
                  <a:lnTo>
                    <a:pt x="2014243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961673" y="1256010"/>
            <a:ext cx="6947427" cy="5316575"/>
          </a:xfrm>
          <a:custGeom>
            <a:avLst/>
            <a:gdLst/>
            <a:ahLst/>
            <a:cxnLst/>
            <a:rect l="l" t="t" r="r" b="b"/>
            <a:pathLst>
              <a:path w="6947427" h="5316575">
                <a:moveTo>
                  <a:pt x="0" y="0"/>
                </a:moveTo>
                <a:lnTo>
                  <a:pt x="6947426" y="0"/>
                </a:lnTo>
                <a:lnTo>
                  <a:pt x="6947426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19202" y="7215373"/>
            <a:ext cx="3067335" cy="283728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17902" y="7045342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KIỂM TRA THIẾT BỊ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35130" y="7045342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TIẾN HÀNH LẮP ĐẶT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156878" y="1569050"/>
            <a:ext cx="16158878" cy="5555650"/>
            <a:chOff x="0" y="0"/>
            <a:chExt cx="3833059" cy="12878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3059" cy="1287809"/>
            </a:xfrm>
            <a:custGeom>
              <a:avLst/>
              <a:gdLst/>
              <a:ahLst/>
              <a:cxnLst/>
              <a:rect l="l" t="t" r="r" b="b"/>
              <a:pathLst>
                <a:path w="3833059" h="1287809">
                  <a:moveTo>
                    <a:pt x="0" y="0"/>
                  </a:moveTo>
                  <a:lnTo>
                    <a:pt x="3833059" y="0"/>
                  </a:lnTo>
                  <a:lnTo>
                    <a:pt x="3833059" y="1287809"/>
                  </a:lnTo>
                  <a:lnTo>
                    <a:pt x="0" y="1287809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5549" y="2026276"/>
            <a:ext cx="15398780" cy="4497509"/>
          </a:xfrm>
          <a:custGeom>
            <a:avLst/>
            <a:gdLst/>
            <a:ahLst/>
            <a:cxnLst/>
            <a:rect l="l" t="t" r="r" b="b"/>
            <a:pathLst>
              <a:path w="13869057" h="3958356">
                <a:moveTo>
                  <a:pt x="0" y="0"/>
                </a:moveTo>
                <a:lnTo>
                  <a:pt x="13869057" y="0"/>
                </a:lnTo>
                <a:lnTo>
                  <a:pt x="13869057" y="3958356"/>
                </a:lnTo>
                <a:lnTo>
                  <a:pt x="0" y="395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5" b="-1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25600" y="5984632"/>
            <a:ext cx="3323990" cy="4302367"/>
          </a:xfrm>
          <a:custGeom>
            <a:avLst/>
            <a:gdLst/>
            <a:ahLst/>
            <a:cxnLst/>
            <a:rect l="l" t="t" r="r" b="b"/>
            <a:pathLst>
              <a:path w="4834890" h="5143500">
                <a:moveTo>
                  <a:pt x="0" y="0"/>
                </a:moveTo>
                <a:lnTo>
                  <a:pt x="4834890" y="0"/>
                </a:lnTo>
                <a:lnTo>
                  <a:pt x="483489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PHẦN MỀM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THIẾT KẾ CHƯƠNG TRÌNH ĐỌC DỮ LIỆU VÀ THỰC THI MÔ HÌNH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3788" y="1508782"/>
            <a:ext cx="12313146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2"/>
              </a:lnSpc>
              <a:spcBef>
                <a:spcPct val="0"/>
              </a:spcBef>
            </a:pPr>
            <a:r>
              <a:rPr lang="en-US" sz="3047" spc="60">
                <a:solidFill>
                  <a:srgbClr val="FFFFFF"/>
                </a:solidFill>
                <a:latin typeface="Saira Condensed"/>
              </a:rPr>
              <a:t>XÂY DỰNG CHƯƠNG TRÌNH THU THẬP DỮ LIỆU TỪ BỘ HÒA LƯỚI NĂNG LƯỢNG MẶT TRỜI 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04" t="-8855" r="-119133"/>
            </a:stretch>
          </a:blipFill>
        </p:spPr>
      </p:sp>
      <p:pic>
        <p:nvPicPr>
          <p:cNvPr id="1028" name="Picture 4" descr="https://b-f45-zpg-r.zdn.vn/7990904029554245856/90ed9cadc3e412ba4b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32" y="3079734"/>
            <a:ext cx="15935657" cy="567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0600" y="342900"/>
            <a:ext cx="10439400" cy="9448800"/>
            <a:chOff x="0" y="0"/>
            <a:chExt cx="2466214" cy="22169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6214" cy="2216983"/>
            </a:xfrm>
            <a:custGeom>
              <a:avLst/>
              <a:gdLst/>
              <a:ahLst/>
              <a:cxnLst/>
              <a:rect l="l" t="t" r="r" b="b"/>
              <a:pathLst>
                <a:path w="2466214" h="2216983">
                  <a:moveTo>
                    <a:pt x="0" y="0"/>
                  </a:moveTo>
                  <a:lnTo>
                    <a:pt x="2466214" y="0"/>
                  </a:lnTo>
                  <a:lnTo>
                    <a:pt x="2466214" y="2216983"/>
                  </a:lnTo>
                  <a:lnTo>
                    <a:pt x="0" y="2216983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956646" y="4143653"/>
            <a:ext cx="5302654" cy="5302654"/>
          </a:xfrm>
          <a:custGeom>
            <a:avLst/>
            <a:gdLst/>
            <a:ahLst/>
            <a:cxnLst/>
            <a:rect l="l" t="t" r="r" b="b"/>
            <a:pathLst>
              <a:path w="5302654" h="5302654">
                <a:moveTo>
                  <a:pt x="0" y="0"/>
                </a:moveTo>
                <a:lnTo>
                  <a:pt x="5302654" y="0"/>
                </a:lnTo>
                <a:lnTo>
                  <a:pt x="5302654" y="5302654"/>
                </a:lnTo>
                <a:lnTo>
                  <a:pt x="0" y="5302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  <p:pic>
        <p:nvPicPr>
          <p:cNvPr id="2050" name="Picture 2" descr="https://b-f61-zpg-r.zdn.vn/7128347705263158003/557b978bdac20b9c52d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20925"/>
            <a:ext cx="9750425" cy="889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10934" y="2886938"/>
            <a:ext cx="14781695" cy="4670182"/>
          </a:xfrm>
          <a:custGeom>
            <a:avLst/>
            <a:gdLst/>
            <a:ahLst/>
            <a:cxnLst/>
            <a:rect l="l" t="t" r="r" b="b"/>
            <a:pathLst>
              <a:path w="14781695" h="4670182">
                <a:moveTo>
                  <a:pt x="0" y="0"/>
                </a:moveTo>
                <a:lnTo>
                  <a:pt x="14781695" y="0"/>
                </a:lnTo>
                <a:lnTo>
                  <a:pt x="14781695" y="4670182"/>
                </a:lnTo>
                <a:lnTo>
                  <a:pt x="0" y="467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08256" b="-1082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4405" y="4420510"/>
            <a:ext cx="12819190" cy="264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10188" dirty="0" smtClean="0">
                <a:solidFill>
                  <a:srgbClr val="FFFFFF"/>
                </a:solidFill>
                <a:latin typeface="Saira ExtraCondensed Bold"/>
              </a:rPr>
              <a:t>TẦNG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2: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THIẾT KẾ CLOUD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SERVER THU THẬP VÀ XỬ LÝ DỮ LIỆU</a:t>
            </a:r>
          </a:p>
        </p:txBody>
      </p: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5482919" y="1481945"/>
            <a:ext cx="12132892" cy="8136915"/>
            <a:chOff x="0" y="0"/>
            <a:chExt cx="3195494" cy="2143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95494" cy="2143056"/>
            </a:xfrm>
            <a:custGeom>
              <a:avLst/>
              <a:gdLst/>
              <a:ahLst/>
              <a:cxnLst/>
              <a:rect l="l" t="t" r="r" b="b"/>
              <a:pathLst>
                <a:path w="3195494" h="2143056">
                  <a:moveTo>
                    <a:pt x="0" y="0"/>
                  </a:moveTo>
                  <a:lnTo>
                    <a:pt x="3195494" y="0"/>
                  </a:lnTo>
                  <a:lnTo>
                    <a:pt x="3195494" y="2143056"/>
                  </a:lnTo>
                  <a:lnTo>
                    <a:pt x="0" y="2143056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95540" y="1777498"/>
            <a:ext cx="11307649" cy="7545809"/>
          </a:xfrm>
          <a:custGeom>
            <a:avLst/>
            <a:gdLst/>
            <a:ahLst/>
            <a:cxnLst/>
            <a:rect l="l" t="t" r="r" b="b"/>
            <a:pathLst>
              <a:path w="11307649" h="7545809">
                <a:moveTo>
                  <a:pt x="0" y="0"/>
                </a:moveTo>
                <a:lnTo>
                  <a:pt x="11307649" y="0"/>
                </a:lnTo>
                <a:lnTo>
                  <a:pt x="11307649" y="7545809"/>
                </a:lnTo>
                <a:lnTo>
                  <a:pt x="0" y="754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3962" y="5075696"/>
            <a:ext cx="4211104" cy="949413"/>
          </a:xfrm>
          <a:custGeom>
            <a:avLst/>
            <a:gdLst/>
            <a:ahLst/>
            <a:cxnLst/>
            <a:rect l="l" t="t" r="r" b="b"/>
            <a:pathLst>
              <a:path w="4211104" h="949413">
                <a:moveTo>
                  <a:pt x="0" y="0"/>
                </a:moveTo>
                <a:lnTo>
                  <a:pt x="4211104" y="0"/>
                </a:lnTo>
                <a:lnTo>
                  <a:pt x="4211104" y="949413"/>
                </a:lnTo>
                <a:lnTo>
                  <a:pt x="0" y="94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69410" y="467546"/>
            <a:ext cx="4849735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SERVER LƯU DỮ LIỆU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2542" y="2836450"/>
            <a:ext cx="17062916" cy="6163978"/>
          </a:xfrm>
          <a:custGeom>
            <a:avLst/>
            <a:gdLst/>
            <a:ahLst/>
            <a:cxnLst/>
            <a:rect l="l" t="t" r="r" b="b"/>
            <a:pathLst>
              <a:path w="17062916" h="6163978">
                <a:moveTo>
                  <a:pt x="0" y="0"/>
                </a:moveTo>
                <a:lnTo>
                  <a:pt x="17062916" y="0"/>
                </a:lnTo>
                <a:lnTo>
                  <a:pt x="17062916" y="6163978"/>
                </a:lnTo>
                <a:lnTo>
                  <a:pt x="0" y="616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CẤU HÌNH SERVER</a:t>
            </a:r>
          </a:p>
        </p:txBody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516292" y="2433372"/>
            <a:ext cx="9138468" cy="7051535"/>
            <a:chOff x="0" y="0"/>
            <a:chExt cx="2406839" cy="18571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6839" cy="1857194"/>
            </a:xfrm>
            <a:custGeom>
              <a:avLst/>
              <a:gdLst/>
              <a:ahLst/>
              <a:cxnLst/>
              <a:rect l="l" t="t" r="r" b="b"/>
              <a:pathLst>
                <a:path w="2406839" h="1857194">
                  <a:moveTo>
                    <a:pt x="0" y="0"/>
                  </a:moveTo>
                  <a:lnTo>
                    <a:pt x="2406839" y="0"/>
                  </a:lnTo>
                  <a:lnTo>
                    <a:pt x="2406839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54006" y="2433372"/>
            <a:ext cx="7647828" cy="7051535"/>
            <a:chOff x="0" y="0"/>
            <a:chExt cx="2014243" cy="18571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4243" cy="1857194"/>
            </a:xfrm>
            <a:custGeom>
              <a:avLst/>
              <a:gdLst/>
              <a:ahLst/>
              <a:cxnLst/>
              <a:rect l="l" t="t" r="r" b="b"/>
              <a:pathLst>
                <a:path w="2014243" h="1857194">
                  <a:moveTo>
                    <a:pt x="0" y="0"/>
                  </a:moveTo>
                  <a:lnTo>
                    <a:pt x="2014243" y="0"/>
                  </a:lnTo>
                  <a:lnTo>
                    <a:pt x="2014243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4494" y="2660682"/>
            <a:ext cx="8597461" cy="4954418"/>
          </a:xfrm>
          <a:custGeom>
            <a:avLst/>
            <a:gdLst/>
            <a:ahLst/>
            <a:cxnLst/>
            <a:rect l="l" t="t" r="r" b="b"/>
            <a:pathLst>
              <a:path w="8597461" h="4954418">
                <a:moveTo>
                  <a:pt x="0" y="0"/>
                </a:moveTo>
                <a:lnTo>
                  <a:pt x="8597461" y="0"/>
                </a:lnTo>
                <a:lnTo>
                  <a:pt x="8597461" y="4954417"/>
                </a:lnTo>
                <a:lnTo>
                  <a:pt x="0" y="495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" r="-122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96413" y="2660682"/>
            <a:ext cx="7163013" cy="4954418"/>
          </a:xfrm>
          <a:custGeom>
            <a:avLst/>
            <a:gdLst/>
            <a:ahLst/>
            <a:cxnLst/>
            <a:rect l="l" t="t" r="r" b="b"/>
            <a:pathLst>
              <a:path w="7163013" h="4954418">
                <a:moveTo>
                  <a:pt x="0" y="0"/>
                </a:moveTo>
                <a:lnTo>
                  <a:pt x="7163014" y="0"/>
                </a:lnTo>
                <a:lnTo>
                  <a:pt x="7163014" y="4954417"/>
                </a:lnTo>
                <a:lnTo>
                  <a:pt x="0" y="4954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69410" y="467546"/>
            <a:ext cx="12407364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CÀI ĐẶT MÔI TRƯỜNG BACKEND VÀ CƠ SỞ DỮ LIỆU MONGODB: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410" y="1345744"/>
            <a:ext cx="3674190" cy="569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 dirty="0" err="1">
                <a:solidFill>
                  <a:srgbClr val="FFFFFF"/>
                </a:solidFill>
                <a:latin typeface="Saira Condensed"/>
              </a:rPr>
              <a:t>MÔI</a:t>
            </a:r>
            <a:r>
              <a:rPr lang="en-US" sz="3047" spc="60" dirty="0">
                <a:solidFill>
                  <a:srgbClr val="FFFFFF"/>
                </a:solidFill>
                <a:latin typeface="Saira Condensed"/>
              </a:rPr>
              <a:t> </a:t>
            </a:r>
            <a:r>
              <a:rPr lang="en-US" sz="3047" spc="60" dirty="0" err="1">
                <a:solidFill>
                  <a:srgbClr val="FFFFFF"/>
                </a:solidFill>
                <a:latin typeface="Saira Condensed"/>
              </a:rPr>
              <a:t>TRƯỜNG</a:t>
            </a:r>
            <a:r>
              <a:rPr lang="en-US" sz="3047" spc="60" dirty="0">
                <a:solidFill>
                  <a:srgbClr val="FFFFFF"/>
                </a:solidFill>
                <a:latin typeface="Saira Condensed"/>
              </a:rPr>
              <a:t> 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60436" y="8201503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NGÔN NGỮ LẬP TRÌNH C#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3786" y="8201503"/>
            <a:ext cx="7018876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NỀN TẢNG PHÁT TRIỂN: NET CORE 5.0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749205" y="2928794"/>
            <a:ext cx="7647828" cy="6329506"/>
            <a:chOff x="0" y="0"/>
            <a:chExt cx="2014243" cy="16670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243" cy="1667030"/>
            </a:xfrm>
            <a:custGeom>
              <a:avLst/>
              <a:gdLst/>
              <a:ahLst/>
              <a:cxnLst/>
              <a:rect l="l" t="t" r="r" b="b"/>
              <a:pathLst>
                <a:path w="2014243" h="1667030">
                  <a:moveTo>
                    <a:pt x="0" y="0"/>
                  </a:moveTo>
                  <a:lnTo>
                    <a:pt x="2014243" y="0"/>
                  </a:lnTo>
                  <a:lnTo>
                    <a:pt x="2014243" y="1667030"/>
                  </a:lnTo>
                  <a:lnTo>
                    <a:pt x="0" y="166703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64505" y="2928794"/>
            <a:ext cx="8674290" cy="6329506"/>
            <a:chOff x="0" y="0"/>
            <a:chExt cx="2284587" cy="16670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4587" cy="1667030"/>
            </a:xfrm>
            <a:custGeom>
              <a:avLst/>
              <a:gdLst/>
              <a:ahLst/>
              <a:cxnLst/>
              <a:rect l="l" t="t" r="r" b="b"/>
              <a:pathLst>
                <a:path w="2284587" h="1667030">
                  <a:moveTo>
                    <a:pt x="0" y="0"/>
                  </a:moveTo>
                  <a:lnTo>
                    <a:pt x="2284587" y="0"/>
                  </a:lnTo>
                  <a:lnTo>
                    <a:pt x="2284587" y="1667030"/>
                  </a:lnTo>
                  <a:lnTo>
                    <a:pt x="0" y="166703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9839" y="3156104"/>
            <a:ext cx="7126560" cy="4008690"/>
          </a:xfrm>
          <a:custGeom>
            <a:avLst/>
            <a:gdLst/>
            <a:ahLst/>
            <a:cxnLst/>
            <a:rect l="l" t="t" r="r" b="b"/>
            <a:pathLst>
              <a:path w="7126560" h="4008690">
                <a:moveTo>
                  <a:pt x="0" y="0"/>
                </a:moveTo>
                <a:lnTo>
                  <a:pt x="7126560" y="0"/>
                </a:lnTo>
                <a:lnTo>
                  <a:pt x="7126560" y="4008690"/>
                </a:lnTo>
                <a:lnTo>
                  <a:pt x="0" y="4008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66036" y="3156104"/>
            <a:ext cx="8071227" cy="4008690"/>
          </a:xfrm>
          <a:custGeom>
            <a:avLst/>
            <a:gdLst/>
            <a:ahLst/>
            <a:cxnLst/>
            <a:rect l="l" t="t" r="r" b="b"/>
            <a:pathLst>
              <a:path w="8071227" h="4008690">
                <a:moveTo>
                  <a:pt x="0" y="0"/>
                </a:moveTo>
                <a:lnTo>
                  <a:pt x="8071228" y="0"/>
                </a:lnTo>
                <a:lnTo>
                  <a:pt x="8071228" y="4008690"/>
                </a:lnTo>
                <a:lnTo>
                  <a:pt x="0" y="4008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" r="-98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69410" y="467546"/>
            <a:ext cx="12407364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CÀI ĐẶT MÔI TRƯỜNG BACKEND VÀ CƠ SỞ DỮ LIỆU MONGODB: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9410" y="1345744"/>
            <a:ext cx="7678341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>
                <a:solidFill>
                  <a:srgbClr val="FFFFFF"/>
                </a:solidFill>
                <a:latin typeface="Saira Condensed"/>
              </a:rPr>
              <a:t>CÀI ĐẶT CƠ SỞ DỮ LIỆU MONGODB CHẠY TRÊN DOCKER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47751" y="7955369"/>
            <a:ext cx="6720893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TRIỂN KHAI MONGODB TRÊN DOCKER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55635" y="7955369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MÔI TRƯỜNG DOCKER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9306" y="3127729"/>
            <a:ext cx="17789388" cy="5581420"/>
          </a:xfrm>
          <a:custGeom>
            <a:avLst/>
            <a:gdLst/>
            <a:ahLst/>
            <a:cxnLst/>
            <a:rect l="l" t="t" r="r" b="b"/>
            <a:pathLst>
              <a:path w="17789388" h="5581420">
                <a:moveTo>
                  <a:pt x="0" y="0"/>
                </a:moveTo>
                <a:lnTo>
                  <a:pt x="17789388" y="0"/>
                </a:lnTo>
                <a:lnTo>
                  <a:pt x="17789388" y="5581420"/>
                </a:lnTo>
                <a:lnTo>
                  <a:pt x="0" y="558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CƠ SỞ DỮ LIỆU MONGODB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93788" y="1438909"/>
            <a:ext cx="9165134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>
                <a:solidFill>
                  <a:srgbClr val="FFFFFF"/>
                </a:solidFill>
                <a:latin typeface="Saira Condensed"/>
              </a:rPr>
              <a:t>MÔ HÌNH KIẾN TRÚC TỔNG QUAN MONGODB CHẠY TRÊN DOCKER: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5266" y="-160734"/>
            <a:ext cx="14037469" cy="10608469"/>
            <a:chOff x="0" y="0"/>
            <a:chExt cx="18716625" cy="1414462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</a:blip>
            <a:srcRect l="6250" r="6250"/>
            <a:stretch>
              <a:fillRect/>
            </a:stretch>
          </p:blipFill>
          <p:spPr>
            <a:xfrm>
              <a:off x="0" y="0"/>
              <a:ext cx="18716625" cy="1414462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369297" y="1860298"/>
            <a:ext cx="2294650" cy="2294650"/>
          </a:xfrm>
          <a:custGeom>
            <a:avLst/>
            <a:gdLst/>
            <a:ahLst/>
            <a:cxnLst/>
            <a:rect l="l" t="t" r="r" b="b"/>
            <a:pathLst>
              <a:path w="2294650" h="2294650">
                <a:moveTo>
                  <a:pt x="0" y="0"/>
                </a:moveTo>
                <a:lnTo>
                  <a:pt x="2294650" y="0"/>
                </a:lnTo>
                <a:lnTo>
                  <a:pt x="2294650" y="2294650"/>
                </a:lnTo>
                <a:lnTo>
                  <a:pt x="0" y="229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69297" y="7497348"/>
            <a:ext cx="2294650" cy="2294650"/>
          </a:xfrm>
          <a:custGeom>
            <a:avLst/>
            <a:gdLst/>
            <a:ahLst/>
            <a:cxnLst/>
            <a:rect l="l" t="t" r="r" b="b"/>
            <a:pathLst>
              <a:path w="2294650" h="2294650">
                <a:moveTo>
                  <a:pt x="0" y="0"/>
                </a:moveTo>
                <a:lnTo>
                  <a:pt x="2294650" y="0"/>
                </a:lnTo>
                <a:lnTo>
                  <a:pt x="2294650" y="2294649"/>
                </a:lnTo>
                <a:lnTo>
                  <a:pt x="0" y="2294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369297" y="4678823"/>
            <a:ext cx="2294650" cy="2294650"/>
          </a:xfrm>
          <a:custGeom>
            <a:avLst/>
            <a:gdLst/>
            <a:ahLst/>
            <a:cxnLst/>
            <a:rect l="l" t="t" r="r" b="b"/>
            <a:pathLst>
              <a:path w="2294650" h="2294650">
                <a:moveTo>
                  <a:pt x="0" y="0"/>
                </a:moveTo>
                <a:lnTo>
                  <a:pt x="2294650" y="0"/>
                </a:lnTo>
                <a:lnTo>
                  <a:pt x="2294650" y="2294650"/>
                </a:lnTo>
                <a:lnTo>
                  <a:pt x="0" y="2294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2274" y="876487"/>
            <a:ext cx="12001593" cy="72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66"/>
              </a:lnSpc>
            </a:pPr>
            <a:r>
              <a:rPr lang="en-US" sz="4262">
                <a:solidFill>
                  <a:srgbClr val="FFFFFF"/>
                </a:solidFill>
                <a:latin typeface="Saira ExtraCondensed Bold"/>
              </a:rPr>
              <a:t>GIỚI THIỆU THÀNH VIÊN NHÓM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2938" y="2643895"/>
            <a:ext cx="5234968" cy="62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8"/>
              </a:lnSpc>
            </a:pPr>
            <a:r>
              <a:rPr lang="en-US" sz="3447" spc="68">
                <a:solidFill>
                  <a:srgbClr val="FFFFFF"/>
                </a:solidFill>
                <a:latin typeface="Saira Condensed"/>
              </a:rPr>
              <a:t>VĂN GIA THỊNH - 19472391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2938" y="5462419"/>
            <a:ext cx="523496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8"/>
              </a:lnSpc>
            </a:pPr>
            <a:r>
              <a:rPr lang="en-US" sz="3447" spc="68" dirty="0" smtClean="0">
                <a:solidFill>
                  <a:srgbClr val="FFFFFF"/>
                </a:solidFill>
                <a:latin typeface="Saira Condensed"/>
              </a:rPr>
              <a:t>NGUYỄN </a:t>
            </a:r>
            <a:r>
              <a:rPr lang="en-US" sz="3447" spc="68" dirty="0">
                <a:solidFill>
                  <a:srgbClr val="FFFFFF"/>
                </a:solidFill>
                <a:latin typeface="Saira Condensed"/>
              </a:rPr>
              <a:t>LONG BIÊN - 19473621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42938" y="8280944"/>
            <a:ext cx="5234968" cy="622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8"/>
              </a:lnSpc>
            </a:pPr>
            <a:r>
              <a:rPr lang="en-US" sz="3447" spc="68">
                <a:solidFill>
                  <a:srgbClr val="FFFFFF"/>
                </a:solidFill>
                <a:latin typeface="Saira Condensed"/>
              </a:rPr>
              <a:t>TRẦN THÀNH LỢI - 19445661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63341" y="1740276"/>
            <a:ext cx="17361319" cy="7740255"/>
          </a:xfrm>
          <a:custGeom>
            <a:avLst/>
            <a:gdLst/>
            <a:ahLst/>
            <a:cxnLst/>
            <a:rect l="l" t="t" r="r" b="b"/>
            <a:pathLst>
              <a:path w="17361319" h="7740255">
                <a:moveTo>
                  <a:pt x="0" y="0"/>
                </a:moveTo>
                <a:lnTo>
                  <a:pt x="17361318" y="0"/>
                </a:lnTo>
                <a:lnTo>
                  <a:pt x="17361318" y="7740254"/>
                </a:lnTo>
                <a:lnTo>
                  <a:pt x="0" y="7740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CHƯƠNG TRÌNH BACKEND</a:t>
            </a:r>
          </a:p>
        </p:txBody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5181600" y="1854873"/>
            <a:ext cx="12077700" cy="8089227"/>
            <a:chOff x="0" y="0"/>
            <a:chExt cx="2801784" cy="19066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01784" cy="1906632"/>
            </a:xfrm>
            <a:custGeom>
              <a:avLst/>
              <a:gdLst/>
              <a:ahLst/>
              <a:cxnLst/>
              <a:rect l="l" t="t" r="r" b="b"/>
              <a:pathLst>
                <a:path w="2801784" h="1906632">
                  <a:moveTo>
                    <a:pt x="0" y="0"/>
                  </a:moveTo>
                  <a:lnTo>
                    <a:pt x="2801784" y="0"/>
                  </a:lnTo>
                  <a:lnTo>
                    <a:pt x="2801784" y="1906632"/>
                  </a:lnTo>
                  <a:lnTo>
                    <a:pt x="0" y="190663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521007" y="2046218"/>
            <a:ext cx="11475880" cy="7661601"/>
          </a:xfrm>
          <a:custGeom>
            <a:avLst/>
            <a:gdLst/>
            <a:ahLst/>
            <a:cxnLst/>
            <a:rect l="l" t="t" r="r" b="b"/>
            <a:pathLst>
              <a:path w="10107940" h="6856552">
                <a:moveTo>
                  <a:pt x="0" y="0"/>
                </a:moveTo>
                <a:lnTo>
                  <a:pt x="10107940" y="0"/>
                </a:lnTo>
                <a:lnTo>
                  <a:pt x="10107940" y="6856552"/>
                </a:lnTo>
                <a:lnTo>
                  <a:pt x="0" y="685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8200" y="3225382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ENTITIES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2393788" y="1458921"/>
            <a:ext cx="15411171" cy="3225081"/>
            <a:chOff x="0" y="0"/>
            <a:chExt cx="4058909" cy="8494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8909" cy="849404"/>
            </a:xfrm>
            <a:custGeom>
              <a:avLst/>
              <a:gdLst/>
              <a:ahLst/>
              <a:cxnLst/>
              <a:rect l="l" t="t" r="r" b="b"/>
              <a:pathLst>
                <a:path w="4058909" h="849404">
                  <a:moveTo>
                    <a:pt x="0" y="0"/>
                  </a:moveTo>
                  <a:lnTo>
                    <a:pt x="4058909" y="0"/>
                  </a:lnTo>
                  <a:lnTo>
                    <a:pt x="4058909" y="849404"/>
                  </a:lnTo>
                  <a:lnTo>
                    <a:pt x="0" y="84940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58316" y="1660195"/>
            <a:ext cx="9810225" cy="2822533"/>
          </a:xfrm>
          <a:custGeom>
            <a:avLst/>
            <a:gdLst/>
            <a:ahLst/>
            <a:cxnLst/>
            <a:rect l="l" t="t" r="r" b="b"/>
            <a:pathLst>
              <a:path w="9810225" h="2822533">
                <a:moveTo>
                  <a:pt x="0" y="0"/>
                </a:moveTo>
                <a:lnTo>
                  <a:pt x="9810226" y="0"/>
                </a:lnTo>
                <a:lnTo>
                  <a:pt x="9810226" y="2822534"/>
                </a:lnTo>
                <a:lnTo>
                  <a:pt x="0" y="282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29" r="-3058" b="-493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068031" y="4887296"/>
            <a:ext cx="12736928" cy="5034961"/>
            <a:chOff x="0" y="0"/>
            <a:chExt cx="3354582" cy="13260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4582" cy="1326080"/>
            </a:xfrm>
            <a:custGeom>
              <a:avLst/>
              <a:gdLst/>
              <a:ahLst/>
              <a:cxnLst/>
              <a:rect l="l" t="t" r="r" b="b"/>
              <a:pathLst>
                <a:path w="3354582" h="1326080">
                  <a:moveTo>
                    <a:pt x="0" y="0"/>
                  </a:moveTo>
                  <a:lnTo>
                    <a:pt x="3354582" y="0"/>
                  </a:lnTo>
                  <a:lnTo>
                    <a:pt x="3354582" y="1326080"/>
                  </a:lnTo>
                  <a:lnTo>
                    <a:pt x="0" y="132608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394674" y="5045953"/>
            <a:ext cx="8073868" cy="4669387"/>
          </a:xfrm>
          <a:custGeom>
            <a:avLst/>
            <a:gdLst/>
            <a:ahLst/>
            <a:cxnLst/>
            <a:rect l="l" t="t" r="r" b="b"/>
            <a:pathLst>
              <a:path w="8073868" h="4669387">
                <a:moveTo>
                  <a:pt x="0" y="0"/>
                </a:moveTo>
                <a:lnTo>
                  <a:pt x="8073868" y="0"/>
                </a:lnTo>
                <a:lnTo>
                  <a:pt x="8073868" y="4669387"/>
                </a:lnTo>
                <a:lnTo>
                  <a:pt x="0" y="4669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8974" y="5147176"/>
            <a:ext cx="4470049" cy="4515201"/>
          </a:xfrm>
          <a:custGeom>
            <a:avLst/>
            <a:gdLst/>
            <a:ahLst/>
            <a:cxnLst/>
            <a:rect l="l" t="t" r="r" b="b"/>
            <a:pathLst>
              <a:path w="4470049" h="4515201">
                <a:moveTo>
                  <a:pt x="0" y="0"/>
                </a:moveTo>
                <a:lnTo>
                  <a:pt x="4470049" y="0"/>
                </a:lnTo>
                <a:lnTo>
                  <a:pt x="4470049" y="4515201"/>
                </a:lnTo>
                <a:lnTo>
                  <a:pt x="0" y="4515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ENTITIES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11017" y="2649695"/>
            <a:ext cx="1514029" cy="71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  <a:spcBef>
                <a:spcPct val="0"/>
              </a:spcBef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LỚP DTO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49833" y="6983009"/>
            <a:ext cx="2063651" cy="71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4"/>
              </a:lnSpc>
              <a:spcBef>
                <a:spcPct val="0"/>
              </a:spcBef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LỚP MODEL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780" y="1378069"/>
            <a:ext cx="8882264" cy="7051535"/>
            <a:chOff x="0" y="0"/>
            <a:chExt cx="2339362" cy="18571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9362" cy="1857194"/>
            </a:xfrm>
            <a:custGeom>
              <a:avLst/>
              <a:gdLst/>
              <a:ahLst/>
              <a:cxnLst/>
              <a:rect l="l" t="t" r="r" b="b"/>
              <a:pathLst>
                <a:path w="2339362" h="1857194">
                  <a:moveTo>
                    <a:pt x="0" y="0"/>
                  </a:moveTo>
                  <a:lnTo>
                    <a:pt x="2339362" y="0"/>
                  </a:lnTo>
                  <a:lnTo>
                    <a:pt x="2339362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4333" y="1605378"/>
            <a:ext cx="8557868" cy="5316575"/>
          </a:xfrm>
          <a:custGeom>
            <a:avLst/>
            <a:gdLst/>
            <a:ahLst/>
            <a:cxnLst/>
            <a:rect l="l" t="t" r="r" b="b"/>
            <a:pathLst>
              <a:path w="8557868" h="5316575">
                <a:moveTo>
                  <a:pt x="0" y="0"/>
                </a:moveTo>
                <a:lnTo>
                  <a:pt x="8557868" y="0"/>
                </a:lnTo>
                <a:lnTo>
                  <a:pt x="8557868" y="5316576"/>
                </a:lnTo>
                <a:lnTo>
                  <a:pt x="0" y="531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919947" y="7394711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KIỂM TRA THIẾT BỊ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75783" y="7394711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INTERFACE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07780" y="1378069"/>
            <a:ext cx="8416439" cy="7051535"/>
            <a:chOff x="0" y="0"/>
            <a:chExt cx="2216675" cy="18571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16675" cy="1857194"/>
            </a:xfrm>
            <a:custGeom>
              <a:avLst/>
              <a:gdLst/>
              <a:ahLst/>
              <a:cxnLst/>
              <a:rect l="l" t="t" r="r" b="b"/>
              <a:pathLst>
                <a:path w="2216675" h="1857194">
                  <a:moveTo>
                    <a:pt x="0" y="0"/>
                  </a:moveTo>
                  <a:lnTo>
                    <a:pt x="2216675" y="0"/>
                  </a:lnTo>
                  <a:lnTo>
                    <a:pt x="2216675" y="1857194"/>
                  </a:lnTo>
                  <a:lnTo>
                    <a:pt x="0" y="185719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695867" y="1605378"/>
            <a:ext cx="7979851" cy="5316575"/>
          </a:xfrm>
          <a:custGeom>
            <a:avLst/>
            <a:gdLst/>
            <a:ahLst/>
            <a:cxnLst/>
            <a:rect l="l" t="t" r="r" b="b"/>
            <a:pathLst>
              <a:path w="7979851" h="5316575">
                <a:moveTo>
                  <a:pt x="0" y="0"/>
                </a:moveTo>
                <a:lnTo>
                  <a:pt x="7979851" y="0"/>
                </a:lnTo>
                <a:lnTo>
                  <a:pt x="7979851" y="5316576"/>
                </a:lnTo>
                <a:lnTo>
                  <a:pt x="0" y="531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098516" y="7394711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847" spc="76">
                <a:solidFill>
                  <a:srgbClr val="000000"/>
                </a:solidFill>
                <a:latin typeface="Saira Condensed Bold"/>
              </a:rPr>
              <a:t>REPOSITORY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1104901"/>
            <a:ext cx="14419433" cy="8077200"/>
            <a:chOff x="0" y="0"/>
            <a:chExt cx="2339362" cy="14707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9362" cy="1470732"/>
            </a:xfrm>
            <a:custGeom>
              <a:avLst/>
              <a:gdLst/>
              <a:ahLst/>
              <a:cxnLst/>
              <a:rect l="l" t="t" r="r" b="b"/>
              <a:pathLst>
                <a:path w="2339362" h="1470732">
                  <a:moveTo>
                    <a:pt x="0" y="0"/>
                  </a:moveTo>
                  <a:lnTo>
                    <a:pt x="2339362" y="0"/>
                  </a:lnTo>
                  <a:lnTo>
                    <a:pt x="2339362" y="1470732"/>
                  </a:lnTo>
                  <a:lnTo>
                    <a:pt x="0" y="147073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8"/>
          <p:cNvSpPr/>
          <p:nvPr/>
        </p:nvSpPr>
        <p:spPr>
          <a:xfrm>
            <a:off x="1092933" y="1359581"/>
            <a:ext cx="13713686" cy="7332378"/>
          </a:xfrm>
          <a:custGeom>
            <a:avLst/>
            <a:gdLst/>
            <a:ahLst/>
            <a:cxnLst/>
            <a:rect l="l" t="t" r="r" b="b"/>
            <a:pathLst>
              <a:path w="8447529" h="5033319">
                <a:moveTo>
                  <a:pt x="0" y="0"/>
                </a:moveTo>
                <a:lnTo>
                  <a:pt x="8447528" y="0"/>
                </a:lnTo>
                <a:lnTo>
                  <a:pt x="8447528" y="5033319"/>
                </a:lnTo>
                <a:lnTo>
                  <a:pt x="0" y="5033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10"/>
          <p:cNvSpPr txBox="1"/>
          <p:nvPr/>
        </p:nvSpPr>
        <p:spPr>
          <a:xfrm>
            <a:off x="1092933" y="452879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1"/>
              </a:lnSpc>
            </a:pPr>
            <a:r>
              <a:rPr lang="en-US" sz="3847" spc="76" dirty="0">
                <a:solidFill>
                  <a:srgbClr val="FFFFFF"/>
                </a:solidFill>
                <a:latin typeface="Saira Condensed Bold"/>
              </a:rPr>
              <a:t>CONTROLLER</a:t>
            </a:r>
          </a:p>
        </p:txBody>
      </p:sp>
      <p:sp>
        <p:nvSpPr>
          <p:cNvPr id="7" name="Freeform 17"/>
          <p:cNvSpPr/>
          <p:nvPr/>
        </p:nvSpPr>
        <p:spPr>
          <a:xfrm>
            <a:off x="16764000" y="11430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  <p:extLst>
      <p:ext uri="{BB962C8B-B14F-4D97-AF65-F5344CB8AC3E}">
        <p14:creationId xmlns:p14="http://schemas.microsoft.com/office/powerpoint/2010/main" val="31698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03540" y="991580"/>
            <a:ext cx="8943258" cy="4256585"/>
            <a:chOff x="0" y="0"/>
            <a:chExt cx="2355426" cy="11210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5426" cy="1121076"/>
            </a:xfrm>
            <a:custGeom>
              <a:avLst/>
              <a:gdLst/>
              <a:ahLst/>
              <a:cxnLst/>
              <a:rect l="l" t="t" r="r" b="b"/>
              <a:pathLst>
                <a:path w="2355426" h="1121076">
                  <a:moveTo>
                    <a:pt x="0" y="0"/>
                  </a:moveTo>
                  <a:lnTo>
                    <a:pt x="2355426" y="0"/>
                  </a:lnTo>
                  <a:lnTo>
                    <a:pt x="2355426" y="1121076"/>
                  </a:lnTo>
                  <a:lnTo>
                    <a:pt x="0" y="1121076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" y="1209386"/>
            <a:ext cx="8321538" cy="3820973"/>
          </a:xfrm>
          <a:custGeom>
            <a:avLst/>
            <a:gdLst/>
            <a:ahLst/>
            <a:cxnLst/>
            <a:rect l="l" t="t" r="r" b="b"/>
            <a:pathLst>
              <a:path w="8321538" h="3820973">
                <a:moveTo>
                  <a:pt x="0" y="0"/>
                </a:moveTo>
                <a:lnTo>
                  <a:pt x="8321538" y="0"/>
                </a:lnTo>
                <a:lnTo>
                  <a:pt x="8321538" y="3820973"/>
                </a:lnTo>
                <a:lnTo>
                  <a:pt x="0" y="382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18139" y="9578004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1"/>
              </a:lnSpc>
            </a:pPr>
            <a:r>
              <a:rPr lang="en-US" sz="3847" spc="76">
                <a:solidFill>
                  <a:srgbClr val="FFFFFF"/>
                </a:solidFill>
                <a:latin typeface="Saira Condensed Bold"/>
              </a:rPr>
              <a:t>DATASHAPPING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071919" y="5256957"/>
            <a:ext cx="8943258" cy="4256585"/>
            <a:chOff x="0" y="0"/>
            <a:chExt cx="2355426" cy="11210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5426" cy="1121076"/>
            </a:xfrm>
            <a:custGeom>
              <a:avLst/>
              <a:gdLst/>
              <a:ahLst/>
              <a:cxnLst/>
              <a:rect l="l" t="t" r="r" b="b"/>
              <a:pathLst>
                <a:path w="2355426" h="1121076">
                  <a:moveTo>
                    <a:pt x="0" y="0"/>
                  </a:moveTo>
                  <a:lnTo>
                    <a:pt x="2355426" y="0"/>
                  </a:lnTo>
                  <a:lnTo>
                    <a:pt x="2355426" y="1121076"/>
                  </a:lnTo>
                  <a:lnTo>
                    <a:pt x="0" y="1121076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382779" y="5518104"/>
            <a:ext cx="8321538" cy="3734290"/>
          </a:xfrm>
          <a:custGeom>
            <a:avLst/>
            <a:gdLst/>
            <a:ahLst/>
            <a:cxnLst/>
            <a:rect l="l" t="t" r="r" b="b"/>
            <a:pathLst>
              <a:path w="8321538" h="3734290">
                <a:moveTo>
                  <a:pt x="0" y="0"/>
                </a:moveTo>
                <a:lnTo>
                  <a:pt x="8321538" y="0"/>
                </a:lnTo>
                <a:lnTo>
                  <a:pt x="8321538" y="3734290"/>
                </a:lnTo>
                <a:lnTo>
                  <a:pt x="0" y="373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9672" y="374258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1"/>
              </a:lnSpc>
            </a:pPr>
            <a:r>
              <a:rPr lang="en-US" sz="3847" spc="76" dirty="0">
                <a:solidFill>
                  <a:srgbClr val="FFFFFF"/>
                </a:solidFill>
                <a:latin typeface="Saira Condensed Bold"/>
              </a:rPr>
              <a:t>EXTENSIONS</a:t>
            </a:r>
          </a:p>
        </p:txBody>
      </p:sp>
      <p:sp>
        <p:nvSpPr>
          <p:cNvPr id="18" name="Freeform 17"/>
          <p:cNvSpPr/>
          <p:nvPr/>
        </p:nvSpPr>
        <p:spPr>
          <a:xfrm>
            <a:off x="16764000" y="2286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" name="Freeform 4"/>
          <p:cNvSpPr/>
          <p:nvPr/>
        </p:nvSpPr>
        <p:spPr>
          <a:xfrm>
            <a:off x="4622762" y="1730451"/>
            <a:ext cx="5057999" cy="2378680"/>
          </a:xfrm>
          <a:custGeom>
            <a:avLst/>
            <a:gdLst/>
            <a:ahLst/>
            <a:cxnLst/>
            <a:rect l="l" t="t" r="r" b="b"/>
            <a:pathLst>
              <a:path w="2014243" h="1194688">
                <a:moveTo>
                  <a:pt x="0" y="0"/>
                </a:moveTo>
                <a:lnTo>
                  <a:pt x="2014243" y="0"/>
                </a:lnTo>
                <a:lnTo>
                  <a:pt x="2014243" y="1194688"/>
                </a:lnTo>
                <a:lnTo>
                  <a:pt x="0" y="1194688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7" name="Freeform 7"/>
          <p:cNvSpPr/>
          <p:nvPr/>
        </p:nvSpPr>
        <p:spPr>
          <a:xfrm>
            <a:off x="9846273" y="1355896"/>
            <a:ext cx="8317127" cy="4625803"/>
          </a:xfrm>
          <a:custGeom>
            <a:avLst/>
            <a:gdLst/>
            <a:ahLst/>
            <a:cxnLst/>
            <a:rect l="l" t="t" r="r" b="b"/>
            <a:pathLst>
              <a:path w="2707855" h="1261629">
                <a:moveTo>
                  <a:pt x="0" y="0"/>
                </a:moveTo>
                <a:lnTo>
                  <a:pt x="2707855" y="0"/>
                </a:lnTo>
                <a:lnTo>
                  <a:pt x="2707855" y="1261629"/>
                </a:lnTo>
                <a:lnTo>
                  <a:pt x="0" y="1261629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9" name="Freeform 9"/>
          <p:cNvSpPr/>
          <p:nvPr/>
        </p:nvSpPr>
        <p:spPr>
          <a:xfrm>
            <a:off x="4939777" y="1998697"/>
            <a:ext cx="4569819" cy="2012989"/>
          </a:xfrm>
          <a:custGeom>
            <a:avLst/>
            <a:gdLst/>
            <a:ahLst/>
            <a:cxnLst/>
            <a:rect l="l" t="t" r="r" b="b"/>
            <a:pathLst>
              <a:path w="5935082" h="3297268">
                <a:moveTo>
                  <a:pt x="0" y="0"/>
                </a:moveTo>
                <a:lnTo>
                  <a:pt x="5935081" y="0"/>
                </a:lnTo>
                <a:lnTo>
                  <a:pt x="5935081" y="3297267"/>
                </a:lnTo>
                <a:lnTo>
                  <a:pt x="0" y="3297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97815" y="1547520"/>
            <a:ext cx="8094654" cy="4215113"/>
          </a:xfrm>
          <a:custGeom>
            <a:avLst/>
            <a:gdLst/>
            <a:ahLst/>
            <a:cxnLst/>
            <a:rect l="l" t="t" r="r" b="b"/>
            <a:pathLst>
              <a:path w="10197034" h="4215858">
                <a:moveTo>
                  <a:pt x="0" y="0"/>
                </a:moveTo>
                <a:lnTo>
                  <a:pt x="10197035" y="0"/>
                </a:lnTo>
                <a:lnTo>
                  <a:pt x="10197035" y="4215858"/>
                </a:lnTo>
                <a:lnTo>
                  <a:pt x="0" y="421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69410" y="467546"/>
            <a:ext cx="12407364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PHẦN MỀM KIỂM TRA API HOẠT ĐỘNG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32793" y="1169397"/>
            <a:ext cx="3098006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 dirty="0">
                <a:solidFill>
                  <a:srgbClr val="FFFFFF"/>
                </a:solidFill>
                <a:latin typeface="Saira Condensed"/>
              </a:rPr>
              <a:t>PHẦN MỀM POSTMAN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  <p:sp>
        <p:nvSpPr>
          <p:cNvPr id="16" name="TextBox 12"/>
          <p:cNvSpPr txBox="1"/>
          <p:nvPr/>
        </p:nvSpPr>
        <p:spPr>
          <a:xfrm>
            <a:off x="14773265" y="6229456"/>
            <a:ext cx="3095774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 dirty="0">
                <a:solidFill>
                  <a:srgbClr val="FFFFFF"/>
                </a:solidFill>
                <a:latin typeface="Saira Condensed"/>
              </a:rPr>
              <a:t>PHẦN MỀM SWAGGER</a:t>
            </a:r>
          </a:p>
        </p:txBody>
      </p:sp>
      <p:grpSp>
        <p:nvGrpSpPr>
          <p:cNvPr id="17" name="Group 3"/>
          <p:cNvGrpSpPr/>
          <p:nvPr/>
        </p:nvGrpSpPr>
        <p:grpSpPr>
          <a:xfrm>
            <a:off x="10967033" y="6896100"/>
            <a:ext cx="7307935" cy="2305205"/>
            <a:chOff x="0" y="0"/>
            <a:chExt cx="2642707" cy="857572"/>
          </a:xfrm>
        </p:grpSpPr>
        <p:sp>
          <p:nvSpPr>
            <p:cNvPr id="18" name="Freeform 4"/>
            <p:cNvSpPr/>
            <p:nvPr/>
          </p:nvSpPr>
          <p:spPr>
            <a:xfrm>
              <a:off x="0" y="0"/>
              <a:ext cx="2642707" cy="857572"/>
            </a:xfrm>
            <a:custGeom>
              <a:avLst/>
              <a:gdLst/>
              <a:ahLst/>
              <a:cxnLst/>
              <a:rect l="l" t="t" r="r" b="b"/>
              <a:pathLst>
                <a:path w="2642707" h="857572">
                  <a:moveTo>
                    <a:pt x="0" y="0"/>
                  </a:moveTo>
                  <a:lnTo>
                    <a:pt x="2642707" y="0"/>
                  </a:lnTo>
                  <a:lnTo>
                    <a:pt x="2642707" y="857572"/>
                  </a:lnTo>
                  <a:lnTo>
                    <a:pt x="0" y="85757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9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20" name="Freeform 9"/>
          <p:cNvSpPr/>
          <p:nvPr/>
        </p:nvSpPr>
        <p:spPr>
          <a:xfrm>
            <a:off x="11117968" y="7149300"/>
            <a:ext cx="6880287" cy="1872656"/>
          </a:xfrm>
          <a:custGeom>
            <a:avLst/>
            <a:gdLst/>
            <a:ahLst/>
            <a:cxnLst/>
            <a:rect l="l" t="t" r="r" b="b"/>
            <a:pathLst>
              <a:path w="8114385" h="2272028">
                <a:moveTo>
                  <a:pt x="0" y="0"/>
                </a:moveTo>
                <a:lnTo>
                  <a:pt x="8114386" y="0"/>
                </a:lnTo>
                <a:lnTo>
                  <a:pt x="8114386" y="2272027"/>
                </a:lnTo>
                <a:lnTo>
                  <a:pt x="0" y="2272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" name="Group 6"/>
          <p:cNvGrpSpPr/>
          <p:nvPr/>
        </p:nvGrpSpPr>
        <p:grpSpPr>
          <a:xfrm>
            <a:off x="193809" y="4393071"/>
            <a:ext cx="9373028" cy="5698605"/>
            <a:chOff x="0" y="0"/>
            <a:chExt cx="2468616" cy="1500867"/>
          </a:xfrm>
        </p:grpSpPr>
        <p:sp>
          <p:nvSpPr>
            <p:cNvPr id="22" name="Freeform 7"/>
            <p:cNvSpPr/>
            <p:nvPr/>
          </p:nvSpPr>
          <p:spPr>
            <a:xfrm>
              <a:off x="0" y="0"/>
              <a:ext cx="2468616" cy="1500867"/>
            </a:xfrm>
            <a:custGeom>
              <a:avLst/>
              <a:gdLst/>
              <a:ahLst/>
              <a:cxnLst/>
              <a:rect l="l" t="t" r="r" b="b"/>
              <a:pathLst>
                <a:path w="2468616" h="1500867">
                  <a:moveTo>
                    <a:pt x="0" y="0"/>
                  </a:moveTo>
                  <a:lnTo>
                    <a:pt x="2468616" y="0"/>
                  </a:lnTo>
                  <a:lnTo>
                    <a:pt x="2468616" y="1500867"/>
                  </a:lnTo>
                  <a:lnTo>
                    <a:pt x="0" y="1500867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23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24" name="Freeform 10"/>
          <p:cNvSpPr/>
          <p:nvPr/>
        </p:nvSpPr>
        <p:spPr>
          <a:xfrm>
            <a:off x="482844" y="4609105"/>
            <a:ext cx="8785015" cy="5297580"/>
          </a:xfrm>
          <a:custGeom>
            <a:avLst/>
            <a:gdLst/>
            <a:ahLst/>
            <a:cxnLst/>
            <a:rect l="l" t="t" r="r" b="b"/>
            <a:pathLst>
              <a:path w="8785015" h="5297580">
                <a:moveTo>
                  <a:pt x="0" y="0"/>
                </a:moveTo>
                <a:lnTo>
                  <a:pt x="8785014" y="0"/>
                </a:lnTo>
                <a:lnTo>
                  <a:pt x="8785014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331211" y="1377484"/>
            <a:ext cx="8866879" cy="2923297"/>
            <a:chOff x="0" y="0"/>
            <a:chExt cx="2642707" cy="8575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2707" cy="857572"/>
            </a:xfrm>
            <a:custGeom>
              <a:avLst/>
              <a:gdLst/>
              <a:ahLst/>
              <a:cxnLst/>
              <a:rect l="l" t="t" r="r" b="b"/>
              <a:pathLst>
                <a:path w="2642707" h="857572">
                  <a:moveTo>
                    <a:pt x="0" y="0"/>
                  </a:moveTo>
                  <a:lnTo>
                    <a:pt x="2642707" y="0"/>
                  </a:lnTo>
                  <a:lnTo>
                    <a:pt x="2642707" y="857572"/>
                  </a:lnTo>
                  <a:lnTo>
                    <a:pt x="0" y="85757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55650" y="4593001"/>
            <a:ext cx="8494150" cy="5351099"/>
            <a:chOff x="0" y="0"/>
            <a:chExt cx="2468616" cy="15008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68616" cy="1500867"/>
            </a:xfrm>
            <a:custGeom>
              <a:avLst/>
              <a:gdLst/>
              <a:ahLst/>
              <a:cxnLst/>
              <a:rect l="l" t="t" r="r" b="b"/>
              <a:pathLst>
                <a:path w="2468616" h="1500867">
                  <a:moveTo>
                    <a:pt x="0" y="0"/>
                  </a:moveTo>
                  <a:lnTo>
                    <a:pt x="2468616" y="0"/>
                  </a:lnTo>
                  <a:lnTo>
                    <a:pt x="2468616" y="1500867"/>
                  </a:lnTo>
                  <a:lnTo>
                    <a:pt x="0" y="1500867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69410" y="467546"/>
            <a:ext cx="12407364" cy="79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 dirty="0" smtClean="0">
                <a:solidFill>
                  <a:srgbClr val="FFFFFF"/>
                </a:solidFill>
                <a:latin typeface="Saira ExtraCondensed Bold"/>
              </a:rPr>
              <a:t>TRUY CẬP MẠNG CỤC BỘ</a:t>
            </a:r>
            <a:endParaRPr lang="en-US" sz="4562" dirty="0">
              <a:solidFill>
                <a:srgbClr val="FFFFFF"/>
              </a:solidFill>
              <a:latin typeface="Saira ExtraCondensed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04" t="-8855" r="-119133"/>
            </a:stretch>
          </a:blipFill>
        </p:spPr>
      </p:sp>
      <p:pic>
        <p:nvPicPr>
          <p:cNvPr id="14" name="Picture 13" descr="A screen shot of a computer&#10;&#10;Description automatically generated with medium confidence"/>
          <p:cNvPicPr/>
          <p:nvPr/>
        </p:nvPicPr>
        <p:blipFill>
          <a:blip r:embed="rId3"/>
          <a:stretch>
            <a:fillRect/>
          </a:stretch>
        </p:blipFill>
        <p:spPr>
          <a:xfrm>
            <a:off x="9178631" y="4738966"/>
            <a:ext cx="8077200" cy="4820958"/>
          </a:xfrm>
          <a:prstGeom prst="rect">
            <a:avLst/>
          </a:prstGeom>
        </p:spPr>
      </p:pic>
      <p:pic>
        <p:nvPicPr>
          <p:cNvPr id="15" name="Picture 14" descr="A picture containing text, font, line, screenshot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573650" y="1584147"/>
            <a:ext cx="8382000" cy="2550507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9335168" y="1404625"/>
            <a:ext cx="14478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 dirty="0" smtClean="0">
                <a:solidFill>
                  <a:srgbClr val="FFFFFF"/>
                </a:solidFill>
                <a:latin typeface="Saira Condensed"/>
              </a:rPr>
              <a:t>CẤU HÌNH</a:t>
            </a:r>
            <a:endParaRPr lang="en-US" sz="3047" spc="60" dirty="0">
              <a:solidFill>
                <a:srgbClr val="FFFFFF"/>
              </a:solidFill>
              <a:latin typeface="Saira Condensed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7597236" y="4629338"/>
            <a:ext cx="1343174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92"/>
              </a:lnSpc>
              <a:spcBef>
                <a:spcPct val="0"/>
              </a:spcBef>
            </a:pPr>
            <a:r>
              <a:rPr lang="en-US" sz="3047" spc="60" dirty="0" smtClean="0">
                <a:solidFill>
                  <a:srgbClr val="FFFFFF"/>
                </a:solidFill>
                <a:latin typeface="Saira Condensed"/>
              </a:rPr>
              <a:t>KẾT QUẢ</a:t>
            </a:r>
            <a:endParaRPr lang="en-US" sz="3047" spc="60" dirty="0">
              <a:solidFill>
                <a:srgbClr val="FFFFFF"/>
              </a:solidFill>
              <a:latin typeface="Sai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10934" y="2886938"/>
            <a:ext cx="14781695" cy="4670182"/>
          </a:xfrm>
          <a:custGeom>
            <a:avLst/>
            <a:gdLst/>
            <a:ahLst/>
            <a:cxnLst/>
            <a:rect l="l" t="t" r="r" b="b"/>
            <a:pathLst>
              <a:path w="14781695" h="4670182">
                <a:moveTo>
                  <a:pt x="0" y="0"/>
                </a:moveTo>
                <a:lnTo>
                  <a:pt x="14781695" y="0"/>
                </a:lnTo>
                <a:lnTo>
                  <a:pt x="14781695" y="4670182"/>
                </a:lnTo>
                <a:lnTo>
                  <a:pt x="0" y="467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08256" b="-1082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4405" y="4420510"/>
            <a:ext cx="12819190" cy="264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10188" dirty="0" smtClean="0">
                <a:solidFill>
                  <a:srgbClr val="FFFFFF"/>
                </a:solidFill>
                <a:latin typeface="Saira ExtraCondensed Bold"/>
              </a:rPr>
              <a:t>TẦNG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3: THIẾT KẾ VÀ ỨNG DỤNG WEBSITE GIÁM SÁT</a:t>
            </a:r>
          </a:p>
        </p:txBody>
      </p: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5346" y="2717055"/>
            <a:ext cx="17577309" cy="5983609"/>
          </a:xfrm>
          <a:custGeom>
            <a:avLst/>
            <a:gdLst/>
            <a:ahLst/>
            <a:cxnLst/>
            <a:rect l="l" t="t" r="r" b="b"/>
            <a:pathLst>
              <a:path w="17577309" h="5983609">
                <a:moveTo>
                  <a:pt x="0" y="0"/>
                </a:moveTo>
                <a:lnTo>
                  <a:pt x="17577308" y="0"/>
                </a:lnTo>
                <a:lnTo>
                  <a:pt x="17577308" y="5983609"/>
                </a:lnTo>
                <a:lnTo>
                  <a:pt x="0" y="598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TỔNG QUAN FRONTEND</a:t>
            </a:r>
          </a:p>
        </p:txBody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237" b="72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169442" y="-631658"/>
            <a:ext cx="7090443" cy="11153274"/>
          </a:xfrm>
          <a:custGeom>
            <a:avLst/>
            <a:gdLst/>
            <a:ahLst/>
            <a:cxnLst/>
            <a:rect l="l" t="t" r="r" b="b"/>
            <a:pathLst>
              <a:path w="7090443" h="11153274">
                <a:moveTo>
                  <a:pt x="0" y="0"/>
                </a:moveTo>
                <a:lnTo>
                  <a:pt x="7090443" y="0"/>
                </a:lnTo>
                <a:lnTo>
                  <a:pt x="7090443" y="11153274"/>
                </a:lnTo>
                <a:lnTo>
                  <a:pt x="0" y="11153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28650" r="-2865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04227" y="3120713"/>
            <a:ext cx="4436495" cy="2073304"/>
            <a:chOff x="0" y="0"/>
            <a:chExt cx="1168459" cy="5460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459" cy="546055"/>
            </a:xfrm>
            <a:custGeom>
              <a:avLst/>
              <a:gdLst/>
              <a:ahLst/>
              <a:cxnLst/>
              <a:rect l="l" t="t" r="r" b="b"/>
              <a:pathLst>
                <a:path w="1168459" h="546055">
                  <a:moveTo>
                    <a:pt x="0" y="0"/>
                  </a:moveTo>
                  <a:lnTo>
                    <a:pt x="1168459" y="0"/>
                  </a:lnTo>
                  <a:lnTo>
                    <a:pt x="1168459" y="546055"/>
                  </a:lnTo>
                  <a:lnTo>
                    <a:pt x="0" y="546055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85875" y="3601622"/>
            <a:ext cx="4674691" cy="134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6"/>
              </a:lnSpc>
            </a:pPr>
            <a:r>
              <a:rPr lang="en-US" sz="7861">
                <a:solidFill>
                  <a:srgbClr val="FFFFFF"/>
                </a:solidFill>
                <a:latin typeface="Saira ExtraCondensed Bold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5939" y="1576553"/>
            <a:ext cx="6117449" cy="52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TỔNG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QUAN ĐỀ TÀI</a:t>
            </a: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endParaRPr lang="en-US" sz="2661" spc="372" dirty="0">
              <a:solidFill>
                <a:srgbClr val="FFFFFF"/>
              </a:solidFill>
              <a:latin typeface="Saira Condensed"/>
            </a:endParaRP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TẦNG 1</a:t>
            </a: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:THIẾT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KẾ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BỘ DATALOGGER</a:t>
            </a: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endParaRPr lang="en-US" sz="2661" spc="372" dirty="0">
              <a:solidFill>
                <a:srgbClr val="FFFFFF"/>
              </a:solidFill>
              <a:latin typeface="Saira Condensed"/>
            </a:endParaRP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TẦNG 2:</a:t>
            </a: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THIẾT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KẾ CLOUD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SERVER THU THẬP VÀ XỬ LÝ DỮ LIỆU</a:t>
            </a: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endParaRPr lang="en-US" sz="2661" spc="372" dirty="0">
              <a:solidFill>
                <a:srgbClr val="FFFFFF"/>
              </a:solidFill>
              <a:latin typeface="Saira Condensed"/>
            </a:endParaRP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TẦNG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3: THIẾT KẾ VÀ ỨNG DỤNG WEBSITE GIÁM SÁT</a:t>
            </a: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endParaRPr lang="en-US" sz="2661" spc="372" dirty="0">
              <a:solidFill>
                <a:srgbClr val="FFFFFF"/>
              </a:solidFill>
              <a:latin typeface="Saira Condensed"/>
            </a:endParaRPr>
          </a:p>
          <a:p>
            <a:pPr marL="457200" indent="-457200">
              <a:lnSpc>
                <a:spcPts val="3726"/>
              </a:lnSpc>
              <a:buFont typeface="Arial" panose="020B0604020202020204" pitchFamily="34" charset="0"/>
              <a:buChar char="•"/>
            </a:pPr>
            <a:r>
              <a:rPr lang="en-US" sz="2661" spc="372" dirty="0" smtClean="0">
                <a:solidFill>
                  <a:srgbClr val="FFFFFF"/>
                </a:solidFill>
                <a:latin typeface="Saira Condensed"/>
              </a:rPr>
              <a:t>KẾT </a:t>
            </a:r>
            <a:r>
              <a:rPr lang="en-US" sz="2661" spc="372" dirty="0">
                <a:solidFill>
                  <a:srgbClr val="FFFFFF"/>
                </a:solidFill>
                <a:latin typeface="Saira Condensed"/>
              </a:rPr>
              <a:t>LUẬN VÀ HƯỚNG PHÁT TRIỂN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891129" y="9614500"/>
            <a:ext cx="793742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endParaRPr lang="en-US" sz="2557" spc="51" dirty="0">
              <a:solidFill>
                <a:srgbClr val="FFFFFF"/>
              </a:solidFill>
              <a:latin typeface="Sai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8870" y="2271713"/>
            <a:ext cx="16432277" cy="5984412"/>
            <a:chOff x="0" y="0"/>
            <a:chExt cx="4002343" cy="14166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02343" cy="1416630"/>
            </a:xfrm>
            <a:custGeom>
              <a:avLst/>
              <a:gdLst/>
              <a:ahLst/>
              <a:cxnLst/>
              <a:rect l="l" t="t" r="r" b="b"/>
              <a:pathLst>
                <a:path w="4002343" h="1416630">
                  <a:moveTo>
                    <a:pt x="0" y="0"/>
                  </a:moveTo>
                  <a:lnTo>
                    <a:pt x="4002343" y="0"/>
                  </a:lnTo>
                  <a:lnTo>
                    <a:pt x="4002343" y="1416630"/>
                  </a:lnTo>
                  <a:lnTo>
                    <a:pt x="0" y="141663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7800" y="2464925"/>
            <a:ext cx="15632027" cy="5554477"/>
          </a:xfrm>
          <a:custGeom>
            <a:avLst/>
            <a:gdLst/>
            <a:ahLst/>
            <a:cxnLst/>
            <a:rect l="l" t="t" r="r" b="b"/>
            <a:pathLst>
              <a:path w="14109757" h="4992341">
                <a:moveTo>
                  <a:pt x="0" y="0"/>
                </a:moveTo>
                <a:lnTo>
                  <a:pt x="14109758" y="0"/>
                </a:lnTo>
                <a:lnTo>
                  <a:pt x="14109758" y="4992341"/>
                </a:lnTo>
                <a:lnTo>
                  <a:pt x="0" y="4992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4943402" y="1528556"/>
            <a:ext cx="12871019" cy="8010915"/>
            <a:chOff x="0" y="0"/>
            <a:chExt cx="3575417" cy="2225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5417" cy="2225338"/>
            </a:xfrm>
            <a:custGeom>
              <a:avLst/>
              <a:gdLst/>
              <a:ahLst/>
              <a:cxnLst/>
              <a:rect l="l" t="t" r="r" b="b"/>
              <a:pathLst>
                <a:path w="3575417" h="2225338">
                  <a:moveTo>
                    <a:pt x="0" y="0"/>
                  </a:moveTo>
                  <a:lnTo>
                    <a:pt x="3575417" y="0"/>
                  </a:lnTo>
                  <a:lnTo>
                    <a:pt x="3575417" y="2225338"/>
                  </a:lnTo>
                  <a:lnTo>
                    <a:pt x="0" y="222533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14917" y="1763065"/>
            <a:ext cx="12145226" cy="7468616"/>
          </a:xfrm>
          <a:custGeom>
            <a:avLst/>
            <a:gdLst/>
            <a:ahLst/>
            <a:cxnLst/>
            <a:rect l="l" t="t" r="r" b="b"/>
            <a:pathLst>
              <a:path w="12145226" h="7468616">
                <a:moveTo>
                  <a:pt x="0" y="0"/>
                </a:moveTo>
                <a:lnTo>
                  <a:pt x="12145226" y="0"/>
                </a:lnTo>
                <a:lnTo>
                  <a:pt x="12145226" y="7468616"/>
                </a:lnTo>
                <a:lnTo>
                  <a:pt x="0" y="746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TẠO PROJECT</a:t>
            </a:r>
          </a:p>
        </p:txBody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9369" y="3013107"/>
            <a:ext cx="19305061" cy="4260785"/>
            <a:chOff x="0" y="0"/>
            <a:chExt cx="5084461" cy="1122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9042" y="777275"/>
            <a:ext cx="14969915" cy="8732451"/>
          </a:xfrm>
          <a:custGeom>
            <a:avLst/>
            <a:gdLst/>
            <a:ahLst/>
            <a:cxnLst/>
            <a:rect l="l" t="t" r="r" b="b"/>
            <a:pathLst>
              <a:path w="14969915" h="8732451">
                <a:moveTo>
                  <a:pt x="0" y="0"/>
                </a:moveTo>
                <a:lnTo>
                  <a:pt x="14969916" y="0"/>
                </a:lnTo>
                <a:lnTo>
                  <a:pt x="14969916" y="8732450"/>
                </a:lnTo>
                <a:lnTo>
                  <a:pt x="0" y="8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9369" y="3013107"/>
            <a:ext cx="19305061" cy="4260785"/>
            <a:chOff x="0" y="0"/>
            <a:chExt cx="5084461" cy="11221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0644" y="1343517"/>
            <a:ext cx="16506712" cy="7599965"/>
          </a:xfrm>
          <a:custGeom>
            <a:avLst/>
            <a:gdLst/>
            <a:ahLst/>
            <a:cxnLst/>
            <a:rect l="l" t="t" r="r" b="b"/>
            <a:pathLst>
              <a:path w="16506712" h="7599965">
                <a:moveTo>
                  <a:pt x="0" y="0"/>
                </a:moveTo>
                <a:lnTo>
                  <a:pt x="16506712" y="0"/>
                </a:lnTo>
                <a:lnTo>
                  <a:pt x="16506712" y="7599966"/>
                </a:lnTo>
                <a:lnTo>
                  <a:pt x="0" y="759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3781" y="214344"/>
            <a:ext cx="7165917" cy="4789408"/>
            <a:chOff x="0" y="0"/>
            <a:chExt cx="1887320" cy="1261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320" cy="1261408"/>
            </a:xfrm>
            <a:custGeom>
              <a:avLst/>
              <a:gdLst/>
              <a:ahLst/>
              <a:cxnLst/>
              <a:rect l="l" t="t" r="r" b="b"/>
              <a:pathLst>
                <a:path w="1887320" h="1261408">
                  <a:moveTo>
                    <a:pt x="0" y="0"/>
                  </a:moveTo>
                  <a:lnTo>
                    <a:pt x="1887320" y="0"/>
                  </a:lnTo>
                  <a:lnTo>
                    <a:pt x="1887320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0440" y="214344"/>
            <a:ext cx="8183527" cy="4789408"/>
            <a:chOff x="0" y="0"/>
            <a:chExt cx="2155332" cy="1261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5332" cy="1261408"/>
            </a:xfrm>
            <a:custGeom>
              <a:avLst/>
              <a:gdLst/>
              <a:ahLst/>
              <a:cxnLst/>
              <a:rect l="l" t="t" r="r" b="b"/>
              <a:pathLst>
                <a:path w="2155332" h="1261408">
                  <a:moveTo>
                    <a:pt x="0" y="0"/>
                  </a:moveTo>
                  <a:lnTo>
                    <a:pt x="2155332" y="0"/>
                  </a:lnTo>
                  <a:lnTo>
                    <a:pt x="2155332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3781" y="5143500"/>
            <a:ext cx="6436683" cy="4929156"/>
            <a:chOff x="0" y="0"/>
            <a:chExt cx="1695258" cy="1298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5258" cy="1298214"/>
            </a:xfrm>
            <a:custGeom>
              <a:avLst/>
              <a:gdLst/>
              <a:ahLst/>
              <a:cxnLst/>
              <a:rect l="l" t="t" r="r" b="b"/>
              <a:pathLst>
                <a:path w="1695258" h="1298214">
                  <a:moveTo>
                    <a:pt x="0" y="0"/>
                  </a:moveTo>
                  <a:lnTo>
                    <a:pt x="1695258" y="0"/>
                  </a:lnTo>
                  <a:lnTo>
                    <a:pt x="169525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0709" y="5143500"/>
            <a:ext cx="8936053" cy="4929156"/>
            <a:chOff x="0" y="0"/>
            <a:chExt cx="2353528" cy="1298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3528" cy="1298214"/>
            </a:xfrm>
            <a:custGeom>
              <a:avLst/>
              <a:gdLst/>
              <a:ahLst/>
              <a:cxnLst/>
              <a:rect l="l" t="t" r="r" b="b"/>
              <a:pathLst>
                <a:path w="2353528" h="1298214">
                  <a:moveTo>
                    <a:pt x="0" y="0"/>
                  </a:moveTo>
                  <a:lnTo>
                    <a:pt x="2353528" y="0"/>
                  </a:lnTo>
                  <a:lnTo>
                    <a:pt x="235352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74394" y="368513"/>
            <a:ext cx="6622272" cy="4481071"/>
          </a:xfrm>
          <a:custGeom>
            <a:avLst/>
            <a:gdLst/>
            <a:ahLst/>
            <a:cxnLst/>
            <a:rect l="l" t="t" r="r" b="b"/>
            <a:pathLst>
              <a:path w="6622272" h="4481071">
                <a:moveTo>
                  <a:pt x="0" y="0"/>
                </a:moveTo>
                <a:lnTo>
                  <a:pt x="6622272" y="0"/>
                </a:lnTo>
                <a:lnTo>
                  <a:pt x="6622272" y="4481071"/>
                </a:lnTo>
                <a:lnTo>
                  <a:pt x="0" y="448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774394" y="5292105"/>
            <a:ext cx="5979918" cy="4631945"/>
          </a:xfrm>
          <a:custGeom>
            <a:avLst/>
            <a:gdLst/>
            <a:ahLst/>
            <a:cxnLst/>
            <a:rect l="l" t="t" r="r" b="b"/>
            <a:pathLst>
              <a:path w="5979918" h="4631945">
                <a:moveTo>
                  <a:pt x="0" y="0"/>
                </a:moveTo>
                <a:lnTo>
                  <a:pt x="5979919" y="0"/>
                </a:lnTo>
                <a:lnTo>
                  <a:pt x="5979919" y="4631945"/>
                </a:lnTo>
                <a:lnTo>
                  <a:pt x="0" y="4631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407410" y="5220215"/>
            <a:ext cx="8434498" cy="4631945"/>
          </a:xfrm>
          <a:custGeom>
            <a:avLst/>
            <a:gdLst/>
            <a:ahLst/>
            <a:cxnLst/>
            <a:rect l="l" t="t" r="r" b="b"/>
            <a:pathLst>
              <a:path w="8434498" h="4631945">
                <a:moveTo>
                  <a:pt x="0" y="0"/>
                </a:moveTo>
                <a:lnTo>
                  <a:pt x="8434498" y="0"/>
                </a:lnTo>
                <a:lnTo>
                  <a:pt x="8434498" y="4631946"/>
                </a:lnTo>
                <a:lnTo>
                  <a:pt x="0" y="463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96310" y="368513"/>
            <a:ext cx="7551787" cy="4457307"/>
          </a:xfrm>
          <a:custGeom>
            <a:avLst/>
            <a:gdLst/>
            <a:ahLst/>
            <a:cxnLst/>
            <a:rect l="l" t="t" r="r" b="b"/>
            <a:pathLst>
              <a:path w="7551787" h="4457307">
                <a:moveTo>
                  <a:pt x="0" y="0"/>
                </a:moveTo>
                <a:lnTo>
                  <a:pt x="7551787" y="0"/>
                </a:lnTo>
                <a:lnTo>
                  <a:pt x="7551787" y="4457307"/>
                </a:lnTo>
                <a:lnTo>
                  <a:pt x="0" y="445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27" b="-1427"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3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  <p:grpSp>
        <p:nvGrpSpPr>
          <p:cNvPr id="4" name="Group 2"/>
          <p:cNvGrpSpPr/>
          <p:nvPr/>
        </p:nvGrpSpPr>
        <p:grpSpPr>
          <a:xfrm>
            <a:off x="2787387" y="799116"/>
            <a:ext cx="14859000" cy="9296400"/>
            <a:chOff x="0" y="0"/>
            <a:chExt cx="1887320" cy="1261408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1887320" cy="1261408"/>
            </a:xfrm>
            <a:custGeom>
              <a:avLst/>
              <a:gdLst/>
              <a:ahLst/>
              <a:cxnLst/>
              <a:rect l="l" t="t" r="r" b="b"/>
              <a:pathLst>
                <a:path w="1887320" h="1261408">
                  <a:moveTo>
                    <a:pt x="0" y="0"/>
                  </a:moveTo>
                  <a:lnTo>
                    <a:pt x="1887320" y="0"/>
                  </a:lnTo>
                  <a:lnTo>
                    <a:pt x="1887320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Freeform 14"/>
          <p:cNvSpPr/>
          <p:nvPr/>
        </p:nvSpPr>
        <p:spPr>
          <a:xfrm>
            <a:off x="3048000" y="953285"/>
            <a:ext cx="13731716" cy="8697908"/>
          </a:xfrm>
          <a:custGeom>
            <a:avLst/>
            <a:gdLst/>
            <a:ahLst/>
            <a:cxnLst/>
            <a:rect l="l" t="t" r="r" b="b"/>
            <a:pathLst>
              <a:path w="6622272" h="4481071">
                <a:moveTo>
                  <a:pt x="0" y="0"/>
                </a:moveTo>
                <a:lnTo>
                  <a:pt x="6622272" y="0"/>
                </a:lnTo>
                <a:lnTo>
                  <a:pt x="6622272" y="4481071"/>
                </a:lnTo>
                <a:lnTo>
                  <a:pt x="0" y="4481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628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3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  <p:grpSp>
        <p:nvGrpSpPr>
          <p:cNvPr id="4" name="Group 5"/>
          <p:cNvGrpSpPr/>
          <p:nvPr/>
        </p:nvGrpSpPr>
        <p:grpSpPr>
          <a:xfrm>
            <a:off x="3136736" y="914400"/>
            <a:ext cx="14787367" cy="9120156"/>
            <a:chOff x="0" y="0"/>
            <a:chExt cx="2155332" cy="1261408"/>
          </a:xfrm>
        </p:grpSpPr>
        <p:sp>
          <p:nvSpPr>
            <p:cNvPr id="5" name="Freeform 6"/>
            <p:cNvSpPr/>
            <p:nvPr/>
          </p:nvSpPr>
          <p:spPr>
            <a:xfrm>
              <a:off x="0" y="0"/>
              <a:ext cx="2155332" cy="1261408"/>
            </a:xfrm>
            <a:custGeom>
              <a:avLst/>
              <a:gdLst/>
              <a:ahLst/>
              <a:cxnLst/>
              <a:rect l="l" t="t" r="r" b="b"/>
              <a:pathLst>
                <a:path w="2155332" h="1261408">
                  <a:moveTo>
                    <a:pt x="0" y="0"/>
                  </a:moveTo>
                  <a:lnTo>
                    <a:pt x="2155332" y="0"/>
                  </a:lnTo>
                  <a:lnTo>
                    <a:pt x="2155332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6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Freeform 17"/>
          <p:cNvSpPr/>
          <p:nvPr/>
        </p:nvSpPr>
        <p:spPr>
          <a:xfrm>
            <a:off x="3962400" y="1068569"/>
            <a:ext cx="13645833" cy="8487758"/>
          </a:xfrm>
          <a:custGeom>
            <a:avLst/>
            <a:gdLst/>
            <a:ahLst/>
            <a:cxnLst/>
            <a:rect l="l" t="t" r="r" b="b"/>
            <a:pathLst>
              <a:path w="7551787" h="4457307">
                <a:moveTo>
                  <a:pt x="0" y="0"/>
                </a:moveTo>
                <a:lnTo>
                  <a:pt x="7551787" y="0"/>
                </a:lnTo>
                <a:lnTo>
                  <a:pt x="7551787" y="4457307"/>
                </a:lnTo>
                <a:lnTo>
                  <a:pt x="0" y="4457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27" b="-1427"/>
            </a:stretch>
          </a:blipFill>
        </p:spPr>
      </p:sp>
    </p:spTree>
    <p:extLst>
      <p:ext uri="{BB962C8B-B14F-4D97-AF65-F5344CB8AC3E}">
        <p14:creationId xmlns:p14="http://schemas.microsoft.com/office/powerpoint/2010/main" val="3082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3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  <p:grpSp>
        <p:nvGrpSpPr>
          <p:cNvPr id="4" name="Group 8"/>
          <p:cNvGrpSpPr/>
          <p:nvPr/>
        </p:nvGrpSpPr>
        <p:grpSpPr>
          <a:xfrm>
            <a:off x="2787388" y="457200"/>
            <a:ext cx="14707419" cy="9653556"/>
            <a:chOff x="0" y="0"/>
            <a:chExt cx="1695258" cy="1298214"/>
          </a:xfrm>
        </p:grpSpPr>
        <p:sp>
          <p:nvSpPr>
            <p:cNvPr id="5" name="Freeform 9"/>
            <p:cNvSpPr/>
            <p:nvPr/>
          </p:nvSpPr>
          <p:spPr>
            <a:xfrm>
              <a:off x="0" y="0"/>
              <a:ext cx="1695258" cy="1298214"/>
            </a:xfrm>
            <a:custGeom>
              <a:avLst/>
              <a:gdLst/>
              <a:ahLst/>
              <a:cxnLst/>
              <a:rect l="l" t="t" r="r" b="b"/>
              <a:pathLst>
                <a:path w="1695258" h="1298214">
                  <a:moveTo>
                    <a:pt x="0" y="0"/>
                  </a:moveTo>
                  <a:lnTo>
                    <a:pt x="1695258" y="0"/>
                  </a:lnTo>
                  <a:lnTo>
                    <a:pt x="169525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6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Freeform 15"/>
          <p:cNvSpPr/>
          <p:nvPr/>
        </p:nvSpPr>
        <p:spPr>
          <a:xfrm>
            <a:off x="3048000" y="890671"/>
            <a:ext cx="13663739" cy="9071480"/>
          </a:xfrm>
          <a:custGeom>
            <a:avLst/>
            <a:gdLst/>
            <a:ahLst/>
            <a:cxnLst/>
            <a:rect l="l" t="t" r="r" b="b"/>
            <a:pathLst>
              <a:path w="5979918" h="4631945">
                <a:moveTo>
                  <a:pt x="0" y="0"/>
                </a:moveTo>
                <a:lnTo>
                  <a:pt x="5979919" y="0"/>
                </a:lnTo>
                <a:lnTo>
                  <a:pt x="5979919" y="4631945"/>
                </a:lnTo>
                <a:lnTo>
                  <a:pt x="0" y="463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33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3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  <p:grpSp>
        <p:nvGrpSpPr>
          <p:cNvPr id="4" name="Group 11"/>
          <p:cNvGrpSpPr/>
          <p:nvPr/>
        </p:nvGrpSpPr>
        <p:grpSpPr>
          <a:xfrm>
            <a:off x="2869103" y="1165391"/>
            <a:ext cx="15161162" cy="8841815"/>
            <a:chOff x="0" y="0"/>
            <a:chExt cx="2353528" cy="1298214"/>
          </a:xfrm>
        </p:grpSpPr>
        <p:sp>
          <p:nvSpPr>
            <p:cNvPr id="5" name="Freeform 12"/>
            <p:cNvSpPr/>
            <p:nvPr/>
          </p:nvSpPr>
          <p:spPr>
            <a:xfrm>
              <a:off x="0" y="0"/>
              <a:ext cx="2353528" cy="1298214"/>
            </a:xfrm>
            <a:custGeom>
              <a:avLst/>
              <a:gdLst/>
              <a:ahLst/>
              <a:cxnLst/>
              <a:rect l="l" t="t" r="r" b="b"/>
              <a:pathLst>
                <a:path w="2353528" h="1298214">
                  <a:moveTo>
                    <a:pt x="0" y="0"/>
                  </a:moveTo>
                  <a:lnTo>
                    <a:pt x="2353528" y="0"/>
                  </a:lnTo>
                  <a:lnTo>
                    <a:pt x="235352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6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Freeform 16"/>
          <p:cNvSpPr/>
          <p:nvPr/>
        </p:nvSpPr>
        <p:spPr>
          <a:xfrm>
            <a:off x="3505200" y="1478027"/>
            <a:ext cx="14310210" cy="8308684"/>
          </a:xfrm>
          <a:custGeom>
            <a:avLst/>
            <a:gdLst/>
            <a:ahLst/>
            <a:cxnLst/>
            <a:rect l="l" t="t" r="r" b="b"/>
            <a:pathLst>
              <a:path w="8434498" h="4631945">
                <a:moveTo>
                  <a:pt x="0" y="0"/>
                </a:moveTo>
                <a:lnTo>
                  <a:pt x="8434498" y="0"/>
                </a:lnTo>
                <a:lnTo>
                  <a:pt x="8434498" y="4631946"/>
                </a:lnTo>
                <a:lnTo>
                  <a:pt x="0" y="463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6415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3781" y="214344"/>
            <a:ext cx="7165917" cy="4789408"/>
            <a:chOff x="0" y="0"/>
            <a:chExt cx="1887320" cy="1261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7320" cy="1261408"/>
            </a:xfrm>
            <a:custGeom>
              <a:avLst/>
              <a:gdLst/>
              <a:ahLst/>
              <a:cxnLst/>
              <a:rect l="l" t="t" r="r" b="b"/>
              <a:pathLst>
                <a:path w="1887320" h="1261408">
                  <a:moveTo>
                    <a:pt x="0" y="0"/>
                  </a:moveTo>
                  <a:lnTo>
                    <a:pt x="1887320" y="0"/>
                  </a:lnTo>
                  <a:lnTo>
                    <a:pt x="1887320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80440" y="214344"/>
            <a:ext cx="8183527" cy="4789408"/>
            <a:chOff x="0" y="0"/>
            <a:chExt cx="2155332" cy="1261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5332" cy="1261408"/>
            </a:xfrm>
            <a:custGeom>
              <a:avLst/>
              <a:gdLst/>
              <a:ahLst/>
              <a:cxnLst/>
              <a:rect l="l" t="t" r="r" b="b"/>
              <a:pathLst>
                <a:path w="2155332" h="1261408">
                  <a:moveTo>
                    <a:pt x="0" y="0"/>
                  </a:moveTo>
                  <a:lnTo>
                    <a:pt x="2155332" y="0"/>
                  </a:lnTo>
                  <a:lnTo>
                    <a:pt x="2155332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13781" y="5143500"/>
            <a:ext cx="6436683" cy="4929156"/>
            <a:chOff x="0" y="0"/>
            <a:chExt cx="1695258" cy="1298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5258" cy="1298214"/>
            </a:xfrm>
            <a:custGeom>
              <a:avLst/>
              <a:gdLst/>
              <a:ahLst/>
              <a:cxnLst/>
              <a:rect l="l" t="t" r="r" b="b"/>
              <a:pathLst>
                <a:path w="1695258" h="1298214">
                  <a:moveTo>
                    <a:pt x="0" y="0"/>
                  </a:moveTo>
                  <a:lnTo>
                    <a:pt x="1695258" y="0"/>
                  </a:lnTo>
                  <a:lnTo>
                    <a:pt x="169525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0709" y="5143500"/>
            <a:ext cx="8936053" cy="4929156"/>
            <a:chOff x="0" y="0"/>
            <a:chExt cx="2353528" cy="1298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53528" cy="1298214"/>
            </a:xfrm>
            <a:custGeom>
              <a:avLst/>
              <a:gdLst/>
              <a:ahLst/>
              <a:cxnLst/>
              <a:rect l="l" t="t" r="r" b="b"/>
              <a:pathLst>
                <a:path w="2353528" h="1298214">
                  <a:moveTo>
                    <a:pt x="0" y="0"/>
                  </a:moveTo>
                  <a:lnTo>
                    <a:pt x="2353528" y="0"/>
                  </a:lnTo>
                  <a:lnTo>
                    <a:pt x="235352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74394" y="368513"/>
            <a:ext cx="6622272" cy="4481071"/>
          </a:xfrm>
          <a:custGeom>
            <a:avLst/>
            <a:gdLst/>
            <a:ahLst/>
            <a:cxnLst/>
            <a:rect l="l" t="t" r="r" b="b"/>
            <a:pathLst>
              <a:path w="6622272" h="4481071">
                <a:moveTo>
                  <a:pt x="0" y="0"/>
                </a:moveTo>
                <a:lnTo>
                  <a:pt x="6622272" y="0"/>
                </a:lnTo>
                <a:lnTo>
                  <a:pt x="6622272" y="4481071"/>
                </a:lnTo>
                <a:lnTo>
                  <a:pt x="0" y="448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774394" y="5292105"/>
            <a:ext cx="5979918" cy="4631945"/>
          </a:xfrm>
          <a:custGeom>
            <a:avLst/>
            <a:gdLst/>
            <a:ahLst/>
            <a:cxnLst/>
            <a:rect l="l" t="t" r="r" b="b"/>
            <a:pathLst>
              <a:path w="5979918" h="4631945">
                <a:moveTo>
                  <a:pt x="0" y="0"/>
                </a:moveTo>
                <a:lnTo>
                  <a:pt x="5979919" y="0"/>
                </a:lnTo>
                <a:lnTo>
                  <a:pt x="5979919" y="4631945"/>
                </a:lnTo>
                <a:lnTo>
                  <a:pt x="0" y="4631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407410" y="5220215"/>
            <a:ext cx="8434498" cy="4631945"/>
          </a:xfrm>
          <a:custGeom>
            <a:avLst/>
            <a:gdLst/>
            <a:ahLst/>
            <a:cxnLst/>
            <a:rect l="l" t="t" r="r" b="b"/>
            <a:pathLst>
              <a:path w="8434498" h="4631945">
                <a:moveTo>
                  <a:pt x="0" y="0"/>
                </a:moveTo>
                <a:lnTo>
                  <a:pt x="8434498" y="0"/>
                </a:lnTo>
                <a:lnTo>
                  <a:pt x="8434498" y="4631946"/>
                </a:lnTo>
                <a:lnTo>
                  <a:pt x="0" y="4631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96310" y="368513"/>
            <a:ext cx="7551787" cy="4457307"/>
          </a:xfrm>
          <a:custGeom>
            <a:avLst/>
            <a:gdLst/>
            <a:ahLst/>
            <a:cxnLst/>
            <a:rect l="l" t="t" r="r" b="b"/>
            <a:pathLst>
              <a:path w="7551787" h="4457307">
                <a:moveTo>
                  <a:pt x="0" y="0"/>
                </a:moveTo>
                <a:lnTo>
                  <a:pt x="7551787" y="0"/>
                </a:lnTo>
                <a:lnTo>
                  <a:pt x="7551787" y="4457307"/>
                </a:lnTo>
                <a:lnTo>
                  <a:pt x="0" y="4457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27" b="-1427"/>
            </a:stretch>
          </a:blip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5400000">
            <a:off x="-1878011" y="5852313"/>
            <a:ext cx="6389065" cy="2051620"/>
          </a:xfrm>
          <a:prstGeom prst="rect">
            <a:avLst/>
          </a:prstGeom>
        </p:spPr>
      </p:pic>
      <p:sp>
        <p:nvSpPr>
          <p:cNvPr id="19" name="Freeform 19"/>
          <p:cNvSpPr/>
          <p:nvPr/>
        </p:nvSpPr>
        <p:spPr>
          <a:xfrm>
            <a:off x="0" y="0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704" t="-8855" r="-119133"/>
            </a:stretch>
          </a:blipFill>
        </p:spPr>
      </p:sp>
      <p:sp>
        <p:nvSpPr>
          <p:cNvPr id="21" name="Rectangle 20"/>
          <p:cNvSpPr/>
          <p:nvPr/>
        </p:nvSpPr>
        <p:spPr>
          <a:xfrm>
            <a:off x="12206809" y="952500"/>
            <a:ext cx="4999146" cy="37257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19843" y="5829300"/>
            <a:ext cx="4418013" cy="39178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72000" y="1028700"/>
            <a:ext cx="4548709" cy="36351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45385" y="5829300"/>
            <a:ext cx="5249592" cy="378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10934" y="2886938"/>
            <a:ext cx="14781695" cy="4670182"/>
          </a:xfrm>
          <a:custGeom>
            <a:avLst/>
            <a:gdLst/>
            <a:ahLst/>
            <a:cxnLst/>
            <a:rect l="l" t="t" r="r" b="b"/>
            <a:pathLst>
              <a:path w="14781695" h="4670182">
                <a:moveTo>
                  <a:pt x="0" y="0"/>
                </a:moveTo>
                <a:lnTo>
                  <a:pt x="14781695" y="0"/>
                </a:lnTo>
                <a:lnTo>
                  <a:pt x="14781695" y="4670182"/>
                </a:lnTo>
                <a:lnTo>
                  <a:pt x="0" y="467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08256" b="-10825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15657" y="3908165"/>
            <a:ext cx="10972248" cy="2470670"/>
            <a:chOff x="0" y="-47625"/>
            <a:chExt cx="14629664" cy="3294226"/>
          </a:xfrm>
        </p:grpSpPr>
        <p:sp>
          <p:nvSpPr>
            <p:cNvPr id="5" name="TextBox 5"/>
            <p:cNvSpPr txBox="1"/>
            <p:nvPr/>
          </p:nvSpPr>
          <p:spPr>
            <a:xfrm>
              <a:off x="0" y="1397822"/>
              <a:ext cx="14629664" cy="1848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4"/>
                </a:lnSpc>
              </a:pPr>
              <a:r>
                <a:rPr lang="en-US" sz="10188" dirty="0" err="1">
                  <a:solidFill>
                    <a:srgbClr val="FFFFFF"/>
                  </a:solidFill>
                  <a:latin typeface="Saira ExtraCondensed Bold"/>
                </a:rPr>
                <a:t>MỤC</a:t>
              </a:r>
              <a:r>
                <a:rPr lang="en-US" sz="10188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10188" dirty="0" err="1">
                  <a:solidFill>
                    <a:srgbClr val="FFFFFF"/>
                  </a:solidFill>
                  <a:latin typeface="Saira ExtraCondensed Bold"/>
                </a:rPr>
                <a:t>TIÊU</a:t>
              </a:r>
              <a:r>
                <a:rPr lang="en-US" sz="10188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10188" dirty="0" err="1">
                  <a:solidFill>
                    <a:srgbClr val="FFFFFF"/>
                  </a:solidFill>
                  <a:latin typeface="Saira ExtraCondensed Bold"/>
                </a:rPr>
                <a:t>ĐỀ</a:t>
              </a:r>
              <a:r>
                <a:rPr lang="en-US" sz="10188" dirty="0">
                  <a:solidFill>
                    <a:srgbClr val="FFFFFF"/>
                  </a:solidFill>
                  <a:latin typeface="Saira ExtraCondensed Bold"/>
                </a:rPr>
                <a:t> </a:t>
              </a:r>
              <a:r>
                <a:rPr lang="en-US" sz="10188" dirty="0" err="1">
                  <a:solidFill>
                    <a:srgbClr val="FFFFFF"/>
                  </a:solidFill>
                  <a:latin typeface="Saira ExtraCondensed Bold"/>
                </a:rPr>
                <a:t>TÀI</a:t>
              </a:r>
              <a:endParaRPr lang="en-US" sz="10188" dirty="0">
                <a:solidFill>
                  <a:srgbClr val="FFFFFF"/>
                </a:solidFill>
                <a:latin typeface="Saira ExtraCondensed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4608969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9"/>
                </a:lnSpc>
              </a:pPr>
              <a:endParaRPr lang="en-US" sz="3962" spc="554" dirty="0">
                <a:solidFill>
                  <a:srgbClr val="FFFFFF"/>
                </a:solidFill>
                <a:latin typeface="Saira Condense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10934" y="2886938"/>
            <a:ext cx="14781695" cy="4670182"/>
          </a:xfrm>
          <a:custGeom>
            <a:avLst/>
            <a:gdLst/>
            <a:ahLst/>
            <a:cxnLst/>
            <a:rect l="l" t="t" r="r" b="b"/>
            <a:pathLst>
              <a:path w="14781695" h="4670182">
                <a:moveTo>
                  <a:pt x="0" y="0"/>
                </a:moveTo>
                <a:lnTo>
                  <a:pt x="14781695" y="0"/>
                </a:lnTo>
                <a:lnTo>
                  <a:pt x="14781695" y="4670182"/>
                </a:lnTo>
                <a:lnTo>
                  <a:pt x="0" y="467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08256" b="-1082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3290" y="4686300"/>
            <a:ext cx="12916982" cy="138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KẾT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LUẬN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VÀ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HƯỚNG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PHÁT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 </a:t>
            </a:r>
            <a:r>
              <a:rPr lang="en-US" sz="10188" dirty="0" err="1">
                <a:solidFill>
                  <a:srgbClr val="FFFFFF"/>
                </a:solidFill>
                <a:latin typeface="Saira ExtraCondensed Bold"/>
              </a:rPr>
              <a:t>TRIỂN</a:t>
            </a:r>
            <a:endParaRPr lang="en-US" sz="10188" dirty="0">
              <a:solidFill>
                <a:srgbClr val="FFFFFF"/>
              </a:solidFill>
              <a:latin typeface="Saira ExtraCondensed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-349369" y="3788047"/>
            <a:ext cx="19305061" cy="4260785"/>
            <a:chOff x="0" y="0"/>
            <a:chExt cx="5084461" cy="1122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4461" cy="1122182"/>
            </a:xfrm>
            <a:custGeom>
              <a:avLst/>
              <a:gdLst/>
              <a:ahLst/>
              <a:cxnLst/>
              <a:rect l="l" t="t" r="r" b="b"/>
              <a:pathLst>
                <a:path w="5084461" h="1122182">
                  <a:moveTo>
                    <a:pt x="0" y="0"/>
                  </a:moveTo>
                  <a:lnTo>
                    <a:pt x="5084461" y="0"/>
                  </a:lnTo>
                  <a:lnTo>
                    <a:pt x="5084461" y="1122182"/>
                  </a:lnTo>
                  <a:lnTo>
                    <a:pt x="0" y="11221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61088" y="51435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53200" y="1618355"/>
            <a:ext cx="11263460" cy="8247360"/>
          </a:xfrm>
          <a:custGeom>
            <a:avLst/>
            <a:gdLst/>
            <a:ahLst/>
            <a:cxnLst/>
            <a:rect l="l" t="t" r="r" b="b"/>
            <a:pathLst>
              <a:path w="10330248" h="7798325">
                <a:moveTo>
                  <a:pt x="0" y="0"/>
                </a:moveTo>
                <a:lnTo>
                  <a:pt x="10330249" y="0"/>
                </a:lnTo>
                <a:lnTo>
                  <a:pt x="10330249" y="7798325"/>
                </a:lnTo>
                <a:lnTo>
                  <a:pt x="0" y="779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93788" y="520290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KẾT QUẢ TOÀN BỘ QUÁ TRÌNH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163" y="214344"/>
            <a:ext cx="8552301" cy="4789408"/>
            <a:chOff x="0" y="0"/>
            <a:chExt cx="2252458" cy="12614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458" cy="1261408"/>
            </a:xfrm>
            <a:custGeom>
              <a:avLst/>
              <a:gdLst/>
              <a:ahLst/>
              <a:cxnLst/>
              <a:rect l="l" t="t" r="r" b="b"/>
              <a:pathLst>
                <a:path w="2252458" h="1261408">
                  <a:moveTo>
                    <a:pt x="0" y="0"/>
                  </a:moveTo>
                  <a:lnTo>
                    <a:pt x="2252458" y="0"/>
                  </a:lnTo>
                  <a:lnTo>
                    <a:pt x="2252458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68281" y="214344"/>
            <a:ext cx="8695686" cy="4789408"/>
            <a:chOff x="0" y="0"/>
            <a:chExt cx="2290222" cy="1261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90222" cy="1261408"/>
            </a:xfrm>
            <a:custGeom>
              <a:avLst/>
              <a:gdLst/>
              <a:ahLst/>
              <a:cxnLst/>
              <a:rect l="l" t="t" r="r" b="b"/>
              <a:pathLst>
                <a:path w="2290222" h="1261408">
                  <a:moveTo>
                    <a:pt x="0" y="0"/>
                  </a:moveTo>
                  <a:lnTo>
                    <a:pt x="2290222" y="0"/>
                  </a:lnTo>
                  <a:lnTo>
                    <a:pt x="2290222" y="1261408"/>
                  </a:lnTo>
                  <a:lnTo>
                    <a:pt x="0" y="1261408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8163" y="5143500"/>
            <a:ext cx="8552301" cy="4929156"/>
            <a:chOff x="0" y="0"/>
            <a:chExt cx="2252458" cy="12982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52458" cy="1298214"/>
            </a:xfrm>
            <a:custGeom>
              <a:avLst/>
              <a:gdLst/>
              <a:ahLst/>
              <a:cxnLst/>
              <a:rect l="l" t="t" r="r" b="b"/>
              <a:pathLst>
                <a:path w="2252458" h="1298214">
                  <a:moveTo>
                    <a:pt x="0" y="0"/>
                  </a:moveTo>
                  <a:lnTo>
                    <a:pt x="2252458" y="0"/>
                  </a:lnTo>
                  <a:lnTo>
                    <a:pt x="2252458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8281" y="5143500"/>
            <a:ext cx="8688480" cy="4929156"/>
            <a:chOff x="0" y="0"/>
            <a:chExt cx="2288324" cy="12982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88324" cy="1298214"/>
            </a:xfrm>
            <a:custGeom>
              <a:avLst/>
              <a:gdLst/>
              <a:ahLst/>
              <a:cxnLst/>
              <a:rect l="l" t="t" r="r" b="b"/>
              <a:pathLst>
                <a:path w="2288324" h="1298214">
                  <a:moveTo>
                    <a:pt x="0" y="0"/>
                  </a:moveTo>
                  <a:lnTo>
                    <a:pt x="2288324" y="0"/>
                  </a:lnTo>
                  <a:lnTo>
                    <a:pt x="2288324" y="1298214"/>
                  </a:lnTo>
                  <a:lnTo>
                    <a:pt x="0" y="1298214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68242" y="1028700"/>
            <a:ext cx="7973104" cy="3749065"/>
          </a:xfrm>
          <a:custGeom>
            <a:avLst/>
            <a:gdLst/>
            <a:ahLst/>
            <a:cxnLst/>
            <a:rect l="l" t="t" r="r" b="b"/>
            <a:pathLst>
              <a:path w="7973104" h="3749065">
                <a:moveTo>
                  <a:pt x="0" y="0"/>
                </a:moveTo>
                <a:lnTo>
                  <a:pt x="7973104" y="0"/>
                </a:lnTo>
                <a:lnTo>
                  <a:pt x="7973104" y="3749065"/>
                </a:lnTo>
                <a:lnTo>
                  <a:pt x="0" y="3749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08" b="-141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632868" y="1028700"/>
            <a:ext cx="8157476" cy="3785800"/>
          </a:xfrm>
          <a:custGeom>
            <a:avLst/>
            <a:gdLst/>
            <a:ahLst/>
            <a:cxnLst/>
            <a:rect l="l" t="t" r="r" b="b"/>
            <a:pathLst>
              <a:path w="8157476" h="3785800">
                <a:moveTo>
                  <a:pt x="0" y="0"/>
                </a:moveTo>
                <a:lnTo>
                  <a:pt x="8157476" y="0"/>
                </a:lnTo>
                <a:lnTo>
                  <a:pt x="8157476" y="3785800"/>
                </a:lnTo>
                <a:lnTo>
                  <a:pt x="0" y="3785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469" b="-173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07281" y="6119339"/>
            <a:ext cx="7934066" cy="3720195"/>
          </a:xfrm>
          <a:custGeom>
            <a:avLst/>
            <a:gdLst/>
            <a:ahLst/>
            <a:cxnLst/>
            <a:rect l="l" t="t" r="r" b="b"/>
            <a:pathLst>
              <a:path w="7934066" h="3720195">
                <a:moveTo>
                  <a:pt x="0" y="0"/>
                </a:moveTo>
                <a:lnTo>
                  <a:pt x="7934065" y="0"/>
                </a:lnTo>
                <a:lnTo>
                  <a:pt x="7934065" y="3720195"/>
                </a:lnTo>
                <a:lnTo>
                  <a:pt x="0" y="3720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96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32868" y="6119339"/>
            <a:ext cx="8157476" cy="3845863"/>
          </a:xfrm>
          <a:custGeom>
            <a:avLst/>
            <a:gdLst/>
            <a:ahLst/>
            <a:cxnLst/>
            <a:rect l="l" t="t" r="r" b="b"/>
            <a:pathLst>
              <a:path w="8157476" h="3845863">
                <a:moveTo>
                  <a:pt x="0" y="0"/>
                </a:moveTo>
                <a:lnTo>
                  <a:pt x="8157476" y="0"/>
                </a:lnTo>
                <a:lnTo>
                  <a:pt x="8157476" y="3845863"/>
                </a:lnTo>
                <a:lnTo>
                  <a:pt x="0" y="3845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31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8242" y="408408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1"/>
              </a:lnSpc>
            </a:pPr>
            <a:r>
              <a:rPr lang="en-US" sz="3847" spc="76">
                <a:solidFill>
                  <a:srgbClr val="003765"/>
                </a:solidFill>
                <a:latin typeface="Saira Condensed Bold"/>
              </a:rPr>
              <a:t>MOMENT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42" y="5405197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1"/>
              </a:lnSpc>
            </a:pPr>
            <a:r>
              <a:rPr lang="en-US" sz="3847" spc="76">
                <a:solidFill>
                  <a:srgbClr val="003765"/>
                </a:solidFill>
                <a:latin typeface="Saira Condensed Bold"/>
              </a:rPr>
              <a:t>LASTWEEK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55376" y="5405197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1"/>
              </a:lnSpc>
            </a:pPr>
            <a:r>
              <a:rPr lang="en-US" sz="3847" spc="76">
                <a:solidFill>
                  <a:srgbClr val="003765"/>
                </a:solidFill>
                <a:latin typeface="Saira Condensed Bold"/>
              </a:rPr>
              <a:t>CUSTOM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5376" y="408408"/>
            <a:ext cx="5234968" cy="553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31"/>
              </a:lnSpc>
            </a:pPr>
            <a:r>
              <a:rPr lang="en-US" sz="3847" spc="76">
                <a:solidFill>
                  <a:srgbClr val="003765"/>
                </a:solidFill>
                <a:latin typeface="Saira Condensed Bold"/>
              </a:rPr>
              <a:t>TODAY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20632" y="1418469"/>
            <a:ext cx="7895400" cy="2953520"/>
            <a:chOff x="0" y="0"/>
            <a:chExt cx="2079447" cy="777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79447" cy="777882"/>
            </a:xfrm>
            <a:custGeom>
              <a:avLst/>
              <a:gdLst/>
              <a:ahLst/>
              <a:cxnLst/>
              <a:rect l="l" t="t" r="r" b="b"/>
              <a:pathLst>
                <a:path w="2079447" h="777882">
                  <a:moveTo>
                    <a:pt x="0" y="0"/>
                  </a:moveTo>
                  <a:lnTo>
                    <a:pt x="2079447" y="0"/>
                  </a:lnTo>
                  <a:lnTo>
                    <a:pt x="2079447" y="777882"/>
                  </a:lnTo>
                  <a:lnTo>
                    <a:pt x="0" y="77788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0632" y="4543438"/>
            <a:ext cx="17046736" cy="5511951"/>
            <a:chOff x="0" y="0"/>
            <a:chExt cx="4489675" cy="14517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89676" cy="1451707"/>
            </a:xfrm>
            <a:custGeom>
              <a:avLst/>
              <a:gdLst/>
              <a:ahLst/>
              <a:cxnLst/>
              <a:rect l="l" t="t" r="r" b="b"/>
              <a:pathLst>
                <a:path w="4489676" h="1451707">
                  <a:moveTo>
                    <a:pt x="0" y="0"/>
                  </a:moveTo>
                  <a:lnTo>
                    <a:pt x="4489676" y="0"/>
                  </a:lnTo>
                  <a:lnTo>
                    <a:pt x="4489676" y="1451707"/>
                  </a:lnTo>
                  <a:lnTo>
                    <a:pt x="0" y="1451707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27396" y="1645778"/>
            <a:ext cx="7416961" cy="2503224"/>
          </a:xfrm>
          <a:custGeom>
            <a:avLst/>
            <a:gdLst/>
            <a:ahLst/>
            <a:cxnLst/>
            <a:rect l="l" t="t" r="r" b="b"/>
            <a:pathLst>
              <a:path w="7416961" h="2503224">
                <a:moveTo>
                  <a:pt x="0" y="0"/>
                </a:moveTo>
                <a:lnTo>
                  <a:pt x="7416961" y="0"/>
                </a:lnTo>
                <a:lnTo>
                  <a:pt x="7416961" y="2503225"/>
                </a:lnTo>
                <a:lnTo>
                  <a:pt x="0" y="2503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501129" y="5335016"/>
            <a:ext cx="7911634" cy="4450294"/>
          </a:xfrm>
          <a:custGeom>
            <a:avLst/>
            <a:gdLst/>
            <a:ahLst/>
            <a:cxnLst/>
            <a:rect l="l" t="t" r="r" b="b"/>
            <a:pathLst>
              <a:path w="7911634" h="4450294">
                <a:moveTo>
                  <a:pt x="0" y="0"/>
                </a:moveTo>
                <a:lnTo>
                  <a:pt x="7911633" y="0"/>
                </a:lnTo>
                <a:lnTo>
                  <a:pt x="7911633" y="4450294"/>
                </a:lnTo>
                <a:lnTo>
                  <a:pt x="0" y="445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3421" y="5335016"/>
            <a:ext cx="8290579" cy="4450294"/>
          </a:xfrm>
          <a:custGeom>
            <a:avLst/>
            <a:gdLst/>
            <a:ahLst/>
            <a:cxnLst/>
            <a:rect l="l" t="t" r="r" b="b"/>
            <a:pathLst>
              <a:path w="8290579" h="4450294">
                <a:moveTo>
                  <a:pt x="0" y="0"/>
                </a:moveTo>
                <a:lnTo>
                  <a:pt x="8290579" y="0"/>
                </a:lnTo>
                <a:lnTo>
                  <a:pt x="8290579" y="4450294"/>
                </a:lnTo>
                <a:lnTo>
                  <a:pt x="0" y="44502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69410" y="467546"/>
            <a:ext cx="12407364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ỨNG DỤNG TRÊN MOBILE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39462" y="4703252"/>
            <a:ext cx="5234968" cy="57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4147" spc="82" dirty="0">
                <a:solidFill>
                  <a:srgbClr val="003765"/>
                </a:solidFill>
                <a:latin typeface="Saira Condensed Bold"/>
              </a:rPr>
              <a:t>MÔ PHỎNG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61388" y="1412725"/>
            <a:ext cx="3323819" cy="2959264"/>
            <a:chOff x="0" y="0"/>
            <a:chExt cx="965047" cy="8592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5047" cy="859201"/>
            </a:xfrm>
            <a:custGeom>
              <a:avLst/>
              <a:gdLst/>
              <a:ahLst/>
              <a:cxnLst/>
              <a:rect l="l" t="t" r="r" b="b"/>
              <a:pathLst>
                <a:path w="965047" h="859201">
                  <a:moveTo>
                    <a:pt x="0" y="0"/>
                  </a:moveTo>
                  <a:lnTo>
                    <a:pt x="965047" y="0"/>
                  </a:lnTo>
                  <a:lnTo>
                    <a:pt x="965047" y="859201"/>
                  </a:lnTo>
                  <a:lnTo>
                    <a:pt x="0" y="859201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006288" y="1661370"/>
            <a:ext cx="2834020" cy="2467718"/>
          </a:xfrm>
          <a:custGeom>
            <a:avLst/>
            <a:gdLst/>
            <a:ahLst/>
            <a:cxnLst/>
            <a:rect l="l" t="t" r="r" b="b"/>
            <a:pathLst>
              <a:path w="2834020" h="2467718">
                <a:moveTo>
                  <a:pt x="0" y="0"/>
                </a:moveTo>
                <a:lnTo>
                  <a:pt x="2834020" y="0"/>
                </a:lnTo>
                <a:lnTo>
                  <a:pt x="2834020" y="2467717"/>
                </a:lnTo>
                <a:lnTo>
                  <a:pt x="0" y="2467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13"/>
          <p:cNvSpPr txBox="1"/>
          <p:nvPr/>
        </p:nvSpPr>
        <p:spPr>
          <a:xfrm>
            <a:off x="2265056" y="4691797"/>
            <a:ext cx="5234968" cy="60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4147" spc="82" dirty="0" smtClean="0">
                <a:solidFill>
                  <a:srgbClr val="003765"/>
                </a:solidFill>
                <a:latin typeface="Saira Condensed Bold"/>
              </a:rPr>
              <a:t>XÂY DỰNG</a:t>
            </a:r>
            <a:endParaRPr lang="en-US" sz="4147" spc="82" dirty="0">
              <a:solidFill>
                <a:srgbClr val="003765"/>
              </a:solidFill>
              <a:latin typeface="Saira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2269410" y="1787439"/>
            <a:ext cx="10494099" cy="8288125"/>
            <a:chOff x="0" y="0"/>
            <a:chExt cx="2563187" cy="2094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3187" cy="2094716"/>
            </a:xfrm>
            <a:custGeom>
              <a:avLst/>
              <a:gdLst/>
              <a:ahLst/>
              <a:cxnLst/>
              <a:rect l="l" t="t" r="r" b="b"/>
              <a:pathLst>
                <a:path w="2563187" h="2094716">
                  <a:moveTo>
                    <a:pt x="0" y="0"/>
                  </a:moveTo>
                  <a:lnTo>
                    <a:pt x="2563187" y="0"/>
                  </a:lnTo>
                  <a:lnTo>
                    <a:pt x="2563187" y="2094716"/>
                  </a:lnTo>
                  <a:lnTo>
                    <a:pt x="0" y="2094716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14601" y="2741837"/>
            <a:ext cx="4939096" cy="6745876"/>
          </a:xfrm>
          <a:custGeom>
            <a:avLst/>
            <a:gdLst/>
            <a:ahLst/>
            <a:cxnLst/>
            <a:rect l="l" t="t" r="r" b="b"/>
            <a:pathLst>
              <a:path w="4869229" h="6492305">
                <a:moveTo>
                  <a:pt x="0" y="0"/>
                </a:moveTo>
                <a:lnTo>
                  <a:pt x="4869228" y="0"/>
                </a:lnTo>
                <a:lnTo>
                  <a:pt x="4869228" y="6492305"/>
                </a:lnTo>
                <a:lnTo>
                  <a:pt x="0" y="6492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24800" y="2741836"/>
            <a:ext cx="4400263" cy="6745877"/>
          </a:xfrm>
          <a:custGeom>
            <a:avLst/>
            <a:gdLst/>
            <a:ahLst/>
            <a:cxnLst/>
            <a:rect l="l" t="t" r="r" b="b"/>
            <a:pathLst>
              <a:path w="3389524" h="6492305">
                <a:moveTo>
                  <a:pt x="0" y="0"/>
                </a:moveTo>
                <a:lnTo>
                  <a:pt x="3389525" y="0"/>
                </a:lnTo>
                <a:lnTo>
                  <a:pt x="3389525" y="6492305"/>
                </a:lnTo>
                <a:lnTo>
                  <a:pt x="0" y="6492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04" t="-8855" r="-1191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63509" y="3086100"/>
            <a:ext cx="4535351" cy="4114800"/>
          </a:xfrm>
          <a:custGeom>
            <a:avLst/>
            <a:gdLst/>
            <a:ahLst/>
            <a:cxnLst/>
            <a:rect l="l" t="t" r="r" b="b"/>
            <a:pathLst>
              <a:path w="4535351" h="4114800">
                <a:moveTo>
                  <a:pt x="0" y="0"/>
                </a:moveTo>
                <a:lnTo>
                  <a:pt x="4535351" y="0"/>
                </a:lnTo>
                <a:lnTo>
                  <a:pt x="45353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69410" y="467546"/>
            <a:ext cx="12407364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ỨNG DỤNG TRÊN MOBILE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6213" y="2019300"/>
            <a:ext cx="5234968" cy="57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1"/>
              </a:lnSpc>
            </a:pPr>
            <a:r>
              <a:rPr lang="en-US" sz="4147" spc="82" dirty="0">
                <a:solidFill>
                  <a:srgbClr val="003765"/>
                </a:solidFill>
                <a:latin typeface="Saira Condensed Bold"/>
              </a:rPr>
              <a:t>KẾT QUẢ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933964" y="3018623"/>
            <a:ext cx="14401744" cy="5702337"/>
          </a:xfrm>
          <a:custGeom>
            <a:avLst/>
            <a:gdLst/>
            <a:ahLst/>
            <a:cxnLst/>
            <a:rect l="l" t="t" r="r" b="b"/>
            <a:pathLst>
              <a:path w="14401744" h="5702337">
                <a:moveTo>
                  <a:pt x="0" y="0"/>
                </a:moveTo>
                <a:lnTo>
                  <a:pt x="14401744" y="0"/>
                </a:lnTo>
                <a:lnTo>
                  <a:pt x="14401744" y="5702337"/>
                </a:lnTo>
                <a:lnTo>
                  <a:pt x="0" y="5702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76279" b="-762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65637" y="5229225"/>
            <a:ext cx="10956727" cy="147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5494" spc="54">
                <a:solidFill>
                  <a:srgbClr val="FFFFFF"/>
                </a:solidFill>
                <a:latin typeface="Saira ExtraCondensed Bold"/>
              </a:rPr>
              <a:t>CẢM ƠN THẦY VÀ CÁC BẠN ĐÃ DÀNH THỜI GIAN THEO DÕI VÀ LẮNG NGHE!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100" y="2797342"/>
            <a:ext cx="14401744" cy="5702337"/>
          </a:xfrm>
          <a:custGeom>
            <a:avLst/>
            <a:gdLst/>
            <a:ahLst/>
            <a:cxnLst/>
            <a:rect l="l" t="t" r="r" b="b"/>
            <a:pathLst>
              <a:path w="14401744" h="5702337">
                <a:moveTo>
                  <a:pt x="0" y="0"/>
                </a:moveTo>
                <a:lnTo>
                  <a:pt x="14401744" y="0"/>
                </a:lnTo>
                <a:lnTo>
                  <a:pt x="14401744" y="5702338"/>
                </a:lnTo>
                <a:lnTo>
                  <a:pt x="0" y="570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76279" b="-762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98599" y="2357057"/>
            <a:ext cx="6396467" cy="6650614"/>
            <a:chOff x="0" y="0"/>
            <a:chExt cx="8528622" cy="886748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7940" r="17940"/>
            <a:stretch>
              <a:fillRect/>
            </a:stretch>
          </p:blipFill>
          <p:spPr>
            <a:xfrm>
              <a:off x="0" y="0"/>
              <a:ext cx="8528622" cy="8867485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3134226" y="1001816"/>
            <a:ext cx="12019766" cy="80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26"/>
              </a:lnSpc>
            </a:pPr>
            <a:r>
              <a:rPr lang="en-US" sz="4662">
                <a:solidFill>
                  <a:srgbClr val="003765"/>
                </a:solidFill>
                <a:latin typeface="Saira ExtraCondensed Bold"/>
              </a:rPr>
              <a:t>MỤC TIÊU ĐỀ TÀI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56131" y="3279039"/>
            <a:ext cx="5197642" cy="55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4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805350" y="3683696"/>
            <a:ext cx="6141863" cy="38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Thiết kế kiến trúc mô hình IoT giám sát dữ liệu.</a:t>
            </a:r>
          </a:p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Thiết kệ bộ Datalogger thu thập dữ liệu bộ hoà lưới năng lượng mặt trời.</a:t>
            </a:r>
          </a:p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Xây dựng chương trình thu thập truyền dữ liệu cho Datalogger.</a:t>
            </a:r>
          </a:p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Xây dựng Cloud Server lưu trữ dữ liệu.</a:t>
            </a:r>
          </a:p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Xây dựng ứng dụng Web giám sát.</a:t>
            </a:r>
          </a:p>
          <a:p>
            <a:pPr marL="544848" lvl="1" indent="-272424">
              <a:lnSpc>
                <a:spcPts val="3886"/>
              </a:lnSpc>
              <a:buFont typeface="Arial"/>
              <a:buChar char="•"/>
            </a:pPr>
            <a:r>
              <a:rPr lang="en-US" sz="2523" spc="50">
                <a:solidFill>
                  <a:srgbClr val="FFFFFF"/>
                </a:solidFill>
                <a:latin typeface="Saira Condensed"/>
              </a:rPr>
              <a:t>Thi công mô hình hệ thống kiểm chứng.</a:t>
            </a:r>
          </a:p>
        </p:txBody>
      </p:sp>
      <p:sp>
        <p:nvSpPr>
          <p:cNvPr id="8" name="Freeform 8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6827" y="8109758"/>
            <a:ext cx="3086100" cy="1437536"/>
            <a:chOff x="0" y="0"/>
            <a:chExt cx="812800" cy="378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78610"/>
            </a:xfrm>
            <a:custGeom>
              <a:avLst/>
              <a:gdLst/>
              <a:ahLst/>
              <a:cxnLst/>
              <a:rect l="l" t="t" r="r" b="b"/>
              <a:pathLst>
                <a:path w="812800" h="378610">
                  <a:moveTo>
                    <a:pt x="0" y="0"/>
                  </a:moveTo>
                  <a:lnTo>
                    <a:pt x="812800" y="0"/>
                  </a:lnTo>
                  <a:lnTo>
                    <a:pt x="812800" y="378610"/>
                  </a:lnTo>
                  <a:lnTo>
                    <a:pt x="0" y="37861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0950" y="8109758"/>
            <a:ext cx="3086100" cy="1437536"/>
            <a:chOff x="0" y="0"/>
            <a:chExt cx="812800" cy="37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8610"/>
            </a:xfrm>
            <a:custGeom>
              <a:avLst/>
              <a:gdLst/>
              <a:ahLst/>
              <a:cxnLst/>
              <a:rect l="l" t="t" r="r" b="b"/>
              <a:pathLst>
                <a:path w="812800" h="378610">
                  <a:moveTo>
                    <a:pt x="0" y="0"/>
                  </a:moveTo>
                  <a:lnTo>
                    <a:pt x="812800" y="0"/>
                  </a:lnTo>
                  <a:lnTo>
                    <a:pt x="812800" y="378610"/>
                  </a:lnTo>
                  <a:lnTo>
                    <a:pt x="0" y="37861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54258" y="8084459"/>
            <a:ext cx="3413034" cy="1437536"/>
            <a:chOff x="0" y="0"/>
            <a:chExt cx="898906" cy="378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8906" cy="378610"/>
            </a:xfrm>
            <a:custGeom>
              <a:avLst/>
              <a:gdLst/>
              <a:ahLst/>
              <a:cxnLst/>
              <a:rect l="l" t="t" r="r" b="b"/>
              <a:pathLst>
                <a:path w="898906" h="378610">
                  <a:moveTo>
                    <a:pt x="0" y="0"/>
                  </a:moveTo>
                  <a:lnTo>
                    <a:pt x="898906" y="0"/>
                  </a:lnTo>
                  <a:lnTo>
                    <a:pt x="898906" y="378610"/>
                  </a:lnTo>
                  <a:lnTo>
                    <a:pt x="0" y="378610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83984" y="101917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0" y="2087785"/>
            <a:ext cx="19305061" cy="5122561"/>
            <a:chOff x="0" y="0"/>
            <a:chExt cx="5084461" cy="13491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84461" cy="1349152"/>
            </a:xfrm>
            <a:custGeom>
              <a:avLst/>
              <a:gdLst/>
              <a:ahLst/>
              <a:cxnLst/>
              <a:rect l="l" t="t" r="r" b="b"/>
              <a:pathLst>
                <a:path w="5084461" h="1349152">
                  <a:moveTo>
                    <a:pt x="0" y="0"/>
                  </a:moveTo>
                  <a:lnTo>
                    <a:pt x="5084461" y="0"/>
                  </a:lnTo>
                  <a:lnTo>
                    <a:pt x="5084461" y="1349152"/>
                  </a:lnTo>
                  <a:lnTo>
                    <a:pt x="0" y="1349152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52183" y="624675"/>
            <a:ext cx="1460069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KIẾN TRÚC HỆ THỐNG IOT GIÁM SÁT DỮ LIỆU BỘ HÒA LƯỚI NĂNG LƯỢNG MẶT TRỜI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6169" y="8277193"/>
            <a:ext cx="3267416" cy="96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Tầng 1</a:t>
            </a:r>
          </a:p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BỘ DATALOGGER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10292" y="8277193"/>
            <a:ext cx="3267416" cy="96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Tầng 2</a:t>
            </a:r>
          </a:p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CLOUD SERVER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27067" y="8302492"/>
            <a:ext cx="3267416" cy="966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Tầng 3</a:t>
            </a:r>
          </a:p>
          <a:p>
            <a:pPr algn="ctr">
              <a:lnSpc>
                <a:spcPts val="3922"/>
              </a:lnSpc>
            </a:pPr>
            <a:r>
              <a:rPr lang="en-US" sz="2547" spc="50">
                <a:solidFill>
                  <a:srgbClr val="003765"/>
                </a:solidFill>
                <a:latin typeface="Saira Condensed Bold"/>
              </a:rPr>
              <a:t>ỨNG DỤNG WEB GIÁM SÁT</a:t>
            </a:r>
          </a:p>
        </p:txBody>
      </p:sp>
      <p:sp>
        <p:nvSpPr>
          <p:cNvPr id="19" name="Freeform 19"/>
          <p:cNvSpPr/>
          <p:nvPr/>
        </p:nvSpPr>
        <p:spPr>
          <a:xfrm>
            <a:off x="260131" y="2485136"/>
            <a:ext cx="17767738" cy="4316080"/>
          </a:xfrm>
          <a:custGeom>
            <a:avLst/>
            <a:gdLst/>
            <a:ahLst/>
            <a:cxnLst/>
            <a:rect l="l" t="t" r="r" b="b"/>
            <a:pathLst>
              <a:path w="17767738" h="4316080">
                <a:moveTo>
                  <a:pt x="0" y="0"/>
                </a:moveTo>
                <a:lnTo>
                  <a:pt x="17767738" y="0"/>
                </a:lnTo>
                <a:lnTo>
                  <a:pt x="17767738" y="4316080"/>
                </a:lnTo>
                <a:lnTo>
                  <a:pt x="0" y="431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810934" y="2886938"/>
            <a:ext cx="14781695" cy="4670182"/>
          </a:xfrm>
          <a:custGeom>
            <a:avLst/>
            <a:gdLst/>
            <a:ahLst/>
            <a:cxnLst/>
            <a:rect l="l" t="t" r="r" b="b"/>
            <a:pathLst>
              <a:path w="14781695" h="4670182">
                <a:moveTo>
                  <a:pt x="0" y="0"/>
                </a:moveTo>
                <a:lnTo>
                  <a:pt x="14781695" y="0"/>
                </a:lnTo>
                <a:lnTo>
                  <a:pt x="14781695" y="4670182"/>
                </a:lnTo>
                <a:lnTo>
                  <a:pt x="0" y="467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t="-108256" b="-1082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57876" y="4420510"/>
            <a:ext cx="10972248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10188" dirty="0" smtClean="0">
                <a:solidFill>
                  <a:srgbClr val="FFFFFF"/>
                </a:solidFill>
                <a:latin typeface="Saira ExtraCondensed Bold"/>
              </a:rPr>
              <a:t>TẦNG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1: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THIẾT KẾ BỘ </a:t>
            </a:r>
            <a:r>
              <a:rPr lang="en-US" sz="10188" dirty="0">
                <a:solidFill>
                  <a:srgbClr val="FFFFFF"/>
                </a:solidFill>
                <a:latin typeface="Saira ExtraCondensed Bold"/>
              </a:rPr>
              <a:t>DATALOGGER</a:t>
            </a:r>
          </a:p>
        </p:txBody>
      </p:sp>
      <p:sp>
        <p:nvSpPr>
          <p:cNvPr id="7" name="Freeform 7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2664676" y="2781300"/>
            <a:ext cx="14861323" cy="7086600"/>
            <a:chOff x="0" y="0"/>
            <a:chExt cx="3195494" cy="2143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95494" cy="2143056"/>
            </a:xfrm>
            <a:custGeom>
              <a:avLst/>
              <a:gdLst/>
              <a:ahLst/>
              <a:cxnLst/>
              <a:rect l="l" t="t" r="r" b="b"/>
              <a:pathLst>
                <a:path w="3195494" h="2143056">
                  <a:moveTo>
                    <a:pt x="0" y="0"/>
                  </a:moveTo>
                  <a:lnTo>
                    <a:pt x="3195494" y="0"/>
                  </a:lnTo>
                  <a:lnTo>
                    <a:pt x="3195494" y="2143056"/>
                  </a:lnTo>
                  <a:lnTo>
                    <a:pt x="0" y="2143056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69410" y="467546"/>
            <a:ext cx="4849735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CẤU TRÚC TỔNG QUAN</a:t>
            </a:r>
          </a:p>
        </p:txBody>
      </p:sp>
      <p:sp>
        <p:nvSpPr>
          <p:cNvPr id="9" name="Freeform 9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04" t="-8855" r="-119133"/>
            </a:stretch>
          </a:blipFill>
        </p:spPr>
      </p:sp>
      <p:pic>
        <p:nvPicPr>
          <p:cNvPr id="1028" name="Picture 4" descr="https://b-f59-zpg-r.zdn.vn/8165339533976255000/55e511545d1d8c43d50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718" y="3275479"/>
            <a:ext cx="14133238" cy="62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8"/>
          <p:cNvSpPr/>
          <p:nvPr/>
        </p:nvSpPr>
        <p:spPr>
          <a:xfrm>
            <a:off x="1502254" y="1943100"/>
            <a:ext cx="3050294" cy="3351972"/>
          </a:xfrm>
          <a:custGeom>
            <a:avLst/>
            <a:gdLst/>
            <a:ahLst/>
            <a:cxnLst/>
            <a:rect l="l" t="t" r="r" b="b"/>
            <a:pathLst>
              <a:path w="3050294" h="3351972">
                <a:moveTo>
                  <a:pt x="0" y="0"/>
                </a:moveTo>
                <a:lnTo>
                  <a:pt x="3050294" y="0"/>
                </a:lnTo>
                <a:lnTo>
                  <a:pt x="3050294" y="3351972"/>
                </a:lnTo>
                <a:lnTo>
                  <a:pt x="0" y="335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6715" y="865855"/>
            <a:ext cx="222536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307002" y="1551819"/>
            <a:ext cx="4956790" cy="6124697"/>
            <a:chOff x="0" y="0"/>
            <a:chExt cx="1305492" cy="16130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5492" cy="1613089"/>
            </a:xfrm>
            <a:custGeom>
              <a:avLst/>
              <a:gdLst/>
              <a:ahLst/>
              <a:cxnLst/>
              <a:rect l="l" t="t" r="r" b="b"/>
              <a:pathLst>
                <a:path w="1305492" h="1613089">
                  <a:moveTo>
                    <a:pt x="0" y="0"/>
                  </a:moveTo>
                  <a:lnTo>
                    <a:pt x="1305492" y="0"/>
                  </a:lnTo>
                  <a:lnTo>
                    <a:pt x="1305492" y="1613089"/>
                  </a:lnTo>
                  <a:lnTo>
                    <a:pt x="0" y="1613089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45914" y="1551819"/>
            <a:ext cx="7132701" cy="3868435"/>
            <a:chOff x="0" y="0"/>
            <a:chExt cx="1878571" cy="1018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78571" cy="1018847"/>
            </a:xfrm>
            <a:custGeom>
              <a:avLst/>
              <a:gdLst/>
              <a:ahLst/>
              <a:cxnLst/>
              <a:rect l="l" t="t" r="r" b="b"/>
              <a:pathLst>
                <a:path w="1878571" h="1018847">
                  <a:moveTo>
                    <a:pt x="0" y="0"/>
                  </a:moveTo>
                  <a:lnTo>
                    <a:pt x="1878571" y="0"/>
                  </a:lnTo>
                  <a:lnTo>
                    <a:pt x="1878571" y="1018847"/>
                  </a:lnTo>
                  <a:lnTo>
                    <a:pt x="0" y="1018847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74799" y="1551819"/>
            <a:ext cx="4956790" cy="6124697"/>
            <a:chOff x="0" y="0"/>
            <a:chExt cx="1305492" cy="16130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5492" cy="1613089"/>
            </a:xfrm>
            <a:custGeom>
              <a:avLst/>
              <a:gdLst/>
              <a:ahLst/>
              <a:cxnLst/>
              <a:rect l="l" t="t" r="r" b="b"/>
              <a:pathLst>
                <a:path w="1305492" h="1613089">
                  <a:moveTo>
                    <a:pt x="0" y="0"/>
                  </a:moveTo>
                  <a:lnTo>
                    <a:pt x="1305492" y="0"/>
                  </a:lnTo>
                  <a:lnTo>
                    <a:pt x="1305492" y="1613089"/>
                  </a:lnTo>
                  <a:lnTo>
                    <a:pt x="0" y="1613089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45914" y="5742298"/>
            <a:ext cx="7132701" cy="3868435"/>
            <a:chOff x="0" y="0"/>
            <a:chExt cx="1878571" cy="10188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78571" cy="1018847"/>
            </a:xfrm>
            <a:custGeom>
              <a:avLst/>
              <a:gdLst/>
              <a:ahLst/>
              <a:cxnLst/>
              <a:rect l="l" t="t" r="r" b="b"/>
              <a:pathLst>
                <a:path w="1878571" h="1018847">
                  <a:moveTo>
                    <a:pt x="0" y="0"/>
                  </a:moveTo>
                  <a:lnTo>
                    <a:pt x="1878571" y="0"/>
                  </a:lnTo>
                  <a:lnTo>
                    <a:pt x="1878571" y="1018847"/>
                  </a:lnTo>
                  <a:lnTo>
                    <a:pt x="0" y="1018847"/>
                  </a:lnTo>
                  <a:close/>
                </a:path>
              </a:pathLst>
            </a:custGeom>
            <a:solidFill>
              <a:srgbClr val="D9C12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994063" y="7999658"/>
            <a:ext cx="2539458" cy="2727933"/>
          </a:xfrm>
          <a:custGeom>
            <a:avLst/>
            <a:gdLst/>
            <a:ahLst/>
            <a:cxnLst/>
            <a:rect l="l" t="t" r="r" b="b"/>
            <a:pathLst>
              <a:path w="2539458" h="2727933">
                <a:moveTo>
                  <a:pt x="0" y="0"/>
                </a:moveTo>
                <a:lnTo>
                  <a:pt x="2539458" y="0"/>
                </a:lnTo>
                <a:lnTo>
                  <a:pt x="2539458" y="2727933"/>
                </a:lnTo>
                <a:lnTo>
                  <a:pt x="0" y="2727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74514" y="1739643"/>
            <a:ext cx="4495225" cy="3403857"/>
          </a:xfrm>
          <a:custGeom>
            <a:avLst/>
            <a:gdLst/>
            <a:ahLst/>
            <a:cxnLst/>
            <a:rect l="l" t="t" r="r" b="b"/>
            <a:pathLst>
              <a:path w="4495225" h="3403857">
                <a:moveTo>
                  <a:pt x="0" y="0"/>
                </a:moveTo>
                <a:lnTo>
                  <a:pt x="4495225" y="0"/>
                </a:lnTo>
                <a:lnTo>
                  <a:pt x="4495225" y="3403857"/>
                </a:lnTo>
                <a:lnTo>
                  <a:pt x="0" y="3403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5" r="-3924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20005" y="1739643"/>
            <a:ext cx="4511869" cy="4854002"/>
          </a:xfrm>
          <a:custGeom>
            <a:avLst/>
            <a:gdLst/>
            <a:ahLst/>
            <a:cxnLst/>
            <a:rect l="l" t="t" r="r" b="b"/>
            <a:pathLst>
              <a:path w="4511869" h="4854002">
                <a:moveTo>
                  <a:pt x="0" y="0"/>
                </a:moveTo>
                <a:lnTo>
                  <a:pt x="4511869" y="0"/>
                </a:lnTo>
                <a:lnTo>
                  <a:pt x="4511869" y="4854002"/>
                </a:lnTo>
                <a:lnTo>
                  <a:pt x="0" y="4854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074514" y="5980429"/>
            <a:ext cx="4495225" cy="3371419"/>
          </a:xfrm>
          <a:custGeom>
            <a:avLst/>
            <a:gdLst/>
            <a:ahLst/>
            <a:cxnLst/>
            <a:rect l="l" t="t" r="r" b="b"/>
            <a:pathLst>
              <a:path w="4495225" h="3371419">
                <a:moveTo>
                  <a:pt x="0" y="0"/>
                </a:moveTo>
                <a:lnTo>
                  <a:pt x="4495225" y="0"/>
                </a:lnTo>
                <a:lnTo>
                  <a:pt x="4495225" y="3371419"/>
                </a:lnTo>
                <a:lnTo>
                  <a:pt x="0" y="33714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811677" y="1739643"/>
            <a:ext cx="4483034" cy="4854002"/>
          </a:xfrm>
          <a:custGeom>
            <a:avLst/>
            <a:gdLst/>
            <a:ahLst/>
            <a:cxnLst/>
            <a:rect l="l" t="t" r="r" b="b"/>
            <a:pathLst>
              <a:path w="4483034" h="4854002">
                <a:moveTo>
                  <a:pt x="0" y="0"/>
                </a:moveTo>
                <a:lnTo>
                  <a:pt x="4483034" y="0"/>
                </a:lnTo>
                <a:lnTo>
                  <a:pt x="4483034" y="4854002"/>
                </a:lnTo>
                <a:lnTo>
                  <a:pt x="0" y="4854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7" r="-4137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69410" y="467546"/>
            <a:ext cx="2764786" cy="7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6"/>
              </a:lnSpc>
            </a:pPr>
            <a:r>
              <a:rPr lang="en-US" sz="4562">
                <a:solidFill>
                  <a:srgbClr val="FFFFFF"/>
                </a:solidFill>
                <a:latin typeface="Saira ExtraCondensed Bold"/>
              </a:rPr>
              <a:t>PHẦN CỨNG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913" y="6794881"/>
            <a:ext cx="5234968" cy="64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8"/>
              </a:lnSpc>
            </a:pPr>
            <a:r>
              <a:rPr lang="en-US" sz="3447" spc="68" dirty="0" err="1">
                <a:solidFill>
                  <a:srgbClr val="000000"/>
                </a:solidFill>
                <a:latin typeface="Saira Condensed Bold"/>
              </a:rPr>
              <a:t>Đồng</a:t>
            </a:r>
            <a:r>
              <a:rPr lang="en-US" sz="3447" spc="68" dirty="0">
                <a:solidFill>
                  <a:srgbClr val="000000"/>
                </a:solidFill>
                <a:latin typeface="Saira Condensed Bold"/>
              </a:rPr>
              <a:t> </a:t>
            </a:r>
            <a:r>
              <a:rPr lang="en-US" sz="3447" spc="68" dirty="0" err="1">
                <a:solidFill>
                  <a:srgbClr val="000000"/>
                </a:solidFill>
                <a:latin typeface="Saira Condensed Bold"/>
              </a:rPr>
              <a:t>hồ</a:t>
            </a:r>
            <a:r>
              <a:rPr lang="en-US" sz="3447" spc="68" dirty="0">
                <a:solidFill>
                  <a:srgbClr val="000000"/>
                </a:solidFill>
                <a:latin typeface="Saira Condensed Bold"/>
              </a:rPr>
              <a:t> </a:t>
            </a:r>
            <a:r>
              <a:rPr lang="en-US" sz="3447" spc="68" dirty="0" smtClean="0">
                <a:solidFill>
                  <a:srgbClr val="000000"/>
                </a:solidFill>
                <a:latin typeface="Saira Condensed Bold"/>
              </a:rPr>
              <a:t>DTSU666 </a:t>
            </a:r>
            <a:r>
              <a:rPr lang="en-US" sz="3447" spc="68" dirty="0">
                <a:solidFill>
                  <a:srgbClr val="000000"/>
                </a:solidFill>
                <a:latin typeface="Saira Condensed Bold"/>
              </a:rPr>
              <a:t>(3 </a:t>
            </a:r>
            <a:r>
              <a:rPr lang="en-US" sz="3447" spc="68" dirty="0" err="1">
                <a:solidFill>
                  <a:srgbClr val="000000"/>
                </a:solidFill>
                <a:latin typeface="Saira Condensed Bold"/>
              </a:rPr>
              <a:t>pha</a:t>
            </a:r>
            <a:r>
              <a:rPr lang="en-US" sz="3447" spc="68" dirty="0">
                <a:solidFill>
                  <a:srgbClr val="000000"/>
                </a:solidFill>
                <a:latin typeface="Saira Condensed Bold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35710" y="6727863"/>
            <a:ext cx="5234968" cy="94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</a:pPr>
            <a:r>
              <a:rPr lang="en-US" sz="3447" spc="68">
                <a:solidFill>
                  <a:srgbClr val="000000"/>
                </a:solidFill>
                <a:latin typeface="Saira Condensed Bold"/>
              </a:rPr>
              <a:t>Giao tiếp truyền thông</a:t>
            </a:r>
          </a:p>
          <a:p>
            <a:pPr algn="ctr">
              <a:lnSpc>
                <a:spcPts val="3791"/>
              </a:lnSpc>
            </a:pPr>
            <a:r>
              <a:rPr lang="en-US" sz="3447" spc="68">
                <a:solidFill>
                  <a:srgbClr val="000000"/>
                </a:solidFill>
                <a:latin typeface="Saira Condensed Bold"/>
              </a:rPr>
              <a:t>RS485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25609" y="2788933"/>
            <a:ext cx="2034814" cy="1289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8"/>
              </a:lnSpc>
            </a:pPr>
            <a:r>
              <a:rPr lang="en-US" sz="3447" spc="68">
                <a:solidFill>
                  <a:srgbClr val="000000"/>
                </a:solidFill>
                <a:latin typeface="Saira Condensed Bold"/>
              </a:rPr>
              <a:t>Đồng hồ DC – Pzem017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61961" y="6646037"/>
            <a:ext cx="2162108" cy="195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8"/>
              </a:lnSpc>
            </a:pPr>
            <a:r>
              <a:rPr lang="en-US" sz="3447" spc="68">
                <a:solidFill>
                  <a:srgbClr val="000000"/>
                </a:solidFill>
                <a:latin typeface="Saira Condensed Bold"/>
              </a:rPr>
              <a:t>HP CHORMEBOX Q150</a:t>
            </a:r>
          </a:p>
        </p:txBody>
      </p:sp>
      <p:sp>
        <p:nvSpPr>
          <p:cNvPr id="25" name="Freeform 25"/>
          <p:cNvSpPr/>
          <p:nvPr/>
        </p:nvSpPr>
        <p:spPr>
          <a:xfrm>
            <a:off x="16994483" y="68922"/>
            <a:ext cx="1280485" cy="1230841"/>
          </a:xfrm>
          <a:custGeom>
            <a:avLst/>
            <a:gdLst/>
            <a:ahLst/>
            <a:cxnLst/>
            <a:rect l="l" t="t" r="r" b="b"/>
            <a:pathLst>
              <a:path w="1280485" h="1230841">
                <a:moveTo>
                  <a:pt x="0" y="0"/>
                </a:moveTo>
                <a:lnTo>
                  <a:pt x="1280485" y="0"/>
                </a:lnTo>
                <a:lnTo>
                  <a:pt x="1280485" y="1230841"/>
                </a:lnTo>
                <a:lnTo>
                  <a:pt x="0" y="12308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704" t="-8855" r="-11913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465</Words>
  <Application>Microsoft Office PowerPoint</Application>
  <PresentationFormat>Custom</PresentationFormat>
  <Paragraphs>93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Saira ExtraCondensed Bold</vt:lpstr>
      <vt:lpstr>Arial</vt:lpstr>
      <vt:lpstr>Saira Condensed</vt:lpstr>
      <vt:lpstr>Saira Condensed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WINDOWS 10</cp:lastModifiedBy>
  <cp:revision>12</cp:revision>
  <dcterms:created xsi:type="dcterms:W3CDTF">2006-08-16T00:00:00Z</dcterms:created>
  <dcterms:modified xsi:type="dcterms:W3CDTF">2023-06-04T22:46:50Z</dcterms:modified>
  <dc:identifier>DAFk2wKySyk</dc:identifier>
</cp:coreProperties>
</file>